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16"/>
  </p:notesMasterIdLst>
  <p:sldIdLst>
    <p:sldId id="256" r:id="rId6"/>
    <p:sldId id="268" r:id="rId7"/>
    <p:sldId id="260" r:id="rId8"/>
    <p:sldId id="259" r:id="rId9"/>
    <p:sldId id="279" r:id="rId10"/>
    <p:sldId id="273" r:id="rId11"/>
    <p:sldId id="265" r:id="rId12"/>
    <p:sldId id="297" r:id="rId13"/>
    <p:sldId id="281" r:id="rId14"/>
    <p:sldId id="276" r:id="rId15"/>
  </p:sldIdLst>
  <p:sldSz cx="9144000" cy="6858000" type="screen4x3"/>
  <p:notesSz cx="6954838" cy="9309100"/>
  <p:defaultTextStyle>
    <a:defPPr>
      <a:defRPr lang="en-US"/>
    </a:defPPr>
    <a:lvl1pPr algn="l" defTabSz="457200" rtl="0" fontAlgn="base">
      <a:spcBef>
        <a:spcPct val="0"/>
      </a:spcBef>
      <a:spcAft>
        <a:spcPct val="0"/>
      </a:spcAft>
      <a:defRPr kern="1200">
        <a:solidFill>
          <a:schemeClr val="tx1"/>
        </a:solidFill>
        <a:latin typeface="Arial" charset="0"/>
        <a:ea typeface="Geneva" charset="-128"/>
        <a:cs typeface="+mn-cs"/>
      </a:defRPr>
    </a:lvl1pPr>
    <a:lvl2pPr marL="457200" algn="l" defTabSz="457200" rtl="0" fontAlgn="base">
      <a:spcBef>
        <a:spcPct val="0"/>
      </a:spcBef>
      <a:spcAft>
        <a:spcPct val="0"/>
      </a:spcAft>
      <a:defRPr kern="1200">
        <a:solidFill>
          <a:schemeClr val="tx1"/>
        </a:solidFill>
        <a:latin typeface="Arial" charset="0"/>
        <a:ea typeface="Geneva" charset="-128"/>
        <a:cs typeface="+mn-cs"/>
      </a:defRPr>
    </a:lvl2pPr>
    <a:lvl3pPr marL="914400" algn="l" defTabSz="457200" rtl="0" fontAlgn="base">
      <a:spcBef>
        <a:spcPct val="0"/>
      </a:spcBef>
      <a:spcAft>
        <a:spcPct val="0"/>
      </a:spcAft>
      <a:defRPr kern="1200">
        <a:solidFill>
          <a:schemeClr val="tx1"/>
        </a:solidFill>
        <a:latin typeface="Arial" charset="0"/>
        <a:ea typeface="Geneva" charset="-128"/>
        <a:cs typeface="+mn-cs"/>
      </a:defRPr>
    </a:lvl3pPr>
    <a:lvl4pPr marL="1371600" algn="l" defTabSz="457200" rtl="0" fontAlgn="base">
      <a:spcBef>
        <a:spcPct val="0"/>
      </a:spcBef>
      <a:spcAft>
        <a:spcPct val="0"/>
      </a:spcAft>
      <a:defRPr kern="1200">
        <a:solidFill>
          <a:schemeClr val="tx1"/>
        </a:solidFill>
        <a:latin typeface="Arial" charset="0"/>
        <a:ea typeface="Geneva" charset="-128"/>
        <a:cs typeface="+mn-cs"/>
      </a:defRPr>
    </a:lvl4pPr>
    <a:lvl5pPr marL="1828800" algn="l" defTabSz="457200" rtl="0" fontAlgn="base">
      <a:spcBef>
        <a:spcPct val="0"/>
      </a:spcBef>
      <a:spcAft>
        <a:spcPct val="0"/>
      </a:spcAft>
      <a:defRPr kern="1200">
        <a:solidFill>
          <a:schemeClr val="tx1"/>
        </a:solidFill>
        <a:latin typeface="Arial" charset="0"/>
        <a:ea typeface="Geneva" charset="-128"/>
        <a:cs typeface="+mn-cs"/>
      </a:defRPr>
    </a:lvl5pPr>
    <a:lvl6pPr marL="2286000" algn="l" defTabSz="914400" rtl="0" eaLnBrk="1" latinLnBrk="0" hangingPunct="1">
      <a:defRPr kern="1200">
        <a:solidFill>
          <a:schemeClr val="tx1"/>
        </a:solidFill>
        <a:latin typeface="Arial" charset="0"/>
        <a:ea typeface="Geneva" charset="-128"/>
        <a:cs typeface="+mn-cs"/>
      </a:defRPr>
    </a:lvl6pPr>
    <a:lvl7pPr marL="2743200" algn="l" defTabSz="914400" rtl="0" eaLnBrk="1" latinLnBrk="0" hangingPunct="1">
      <a:defRPr kern="1200">
        <a:solidFill>
          <a:schemeClr val="tx1"/>
        </a:solidFill>
        <a:latin typeface="Arial" charset="0"/>
        <a:ea typeface="Geneva" charset="-128"/>
        <a:cs typeface="+mn-cs"/>
      </a:defRPr>
    </a:lvl7pPr>
    <a:lvl8pPr marL="3200400" algn="l" defTabSz="914400" rtl="0" eaLnBrk="1" latinLnBrk="0" hangingPunct="1">
      <a:defRPr kern="1200">
        <a:solidFill>
          <a:schemeClr val="tx1"/>
        </a:solidFill>
        <a:latin typeface="Arial" charset="0"/>
        <a:ea typeface="Geneva" charset="-128"/>
        <a:cs typeface="+mn-cs"/>
      </a:defRPr>
    </a:lvl8pPr>
    <a:lvl9pPr marL="3657600" algn="l" defTabSz="914400" rtl="0" eaLnBrk="1" latinLnBrk="0" hangingPunct="1">
      <a:defRPr kern="1200">
        <a:solidFill>
          <a:schemeClr val="tx1"/>
        </a:solidFill>
        <a:latin typeface="Arial" charset="0"/>
        <a:ea typeface="Geneva" charset="-128"/>
        <a:cs typeface="+mn-cs"/>
      </a:defRPr>
    </a:lvl9pPr>
  </p:defaultTextStyle>
  <p:extLst>
    <p:ext uri="{EFAFB233-063F-42B5-8137-9DF3F51BA10A}">
      <p15:sldGuideLst xmlns:p15="http://schemas.microsoft.com/office/powerpoint/2012/main">
        <p15:guide id="1" orient="horz" pos="3027">
          <p15:clr>
            <a:srgbClr val="A4A3A4"/>
          </p15:clr>
        </p15:guide>
        <p15:guide id="2" pos="130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05" autoAdjust="0"/>
    <p:restoredTop sz="94660"/>
  </p:normalViewPr>
  <p:slideViewPr>
    <p:cSldViewPr snapToGrid="0" snapToObjects="1">
      <p:cViewPr varScale="1">
        <p:scale>
          <a:sx n="85" d="100"/>
          <a:sy n="85" d="100"/>
        </p:scale>
        <p:origin x="1518" y="84"/>
      </p:cViewPr>
      <p:guideLst>
        <p:guide orient="horz" pos="3027"/>
        <p:guide pos="1305"/>
      </p:guideLst>
    </p:cSldViewPr>
  </p:slideViewPr>
  <p:notesTextViewPr>
    <p:cViewPr>
      <p:scale>
        <a:sx n="100" d="100"/>
        <a:sy n="10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5455"/>
          </a:xfrm>
          <a:prstGeom prst="rect">
            <a:avLst/>
          </a:prstGeom>
        </p:spPr>
        <p:txBody>
          <a:bodyPr vert="horz" lIns="92930" tIns="46465" rIns="92930" bIns="46465" rtlCol="0"/>
          <a:lstStyle>
            <a:lvl1pPr algn="l">
              <a:defRPr sz="1200"/>
            </a:lvl1pPr>
          </a:lstStyle>
          <a:p>
            <a:pPr>
              <a:defRPr/>
            </a:pPr>
            <a:endParaRPr lang="en-US"/>
          </a:p>
        </p:txBody>
      </p:sp>
      <p:sp>
        <p:nvSpPr>
          <p:cNvPr id="3" name="Date Placeholder 2"/>
          <p:cNvSpPr>
            <a:spLocks noGrp="1"/>
          </p:cNvSpPr>
          <p:nvPr>
            <p:ph type="dt" idx="1"/>
          </p:nvPr>
        </p:nvSpPr>
        <p:spPr>
          <a:xfrm>
            <a:off x="3939466" y="0"/>
            <a:ext cx="3013763" cy="465455"/>
          </a:xfrm>
          <a:prstGeom prst="rect">
            <a:avLst/>
          </a:prstGeom>
        </p:spPr>
        <p:txBody>
          <a:bodyPr vert="horz" lIns="92930" tIns="46465" rIns="92930" bIns="46465" rtlCol="0"/>
          <a:lstStyle>
            <a:lvl1pPr algn="r">
              <a:defRPr sz="1200"/>
            </a:lvl1pPr>
          </a:lstStyle>
          <a:p>
            <a:pPr>
              <a:defRPr/>
            </a:pPr>
            <a:fld id="{47C16732-736A-41D3-9CB5-F31E4CF60A71}" type="datetimeFigureOut">
              <a:rPr lang="en-US"/>
              <a:pPr>
                <a:defRPr/>
              </a:pPr>
              <a:t>8/24/2020</a:t>
            </a:fld>
            <a:endParaRPr lang="en-US" dirty="0"/>
          </a:p>
        </p:txBody>
      </p:sp>
      <p:sp>
        <p:nvSpPr>
          <p:cNvPr id="4" name="Slide Image Placeholder 3"/>
          <p:cNvSpPr>
            <a:spLocks noGrp="1" noRot="1" noChangeAspect="1"/>
          </p:cNvSpPr>
          <p:nvPr>
            <p:ph type="sldImg" idx="2"/>
          </p:nvPr>
        </p:nvSpPr>
        <p:spPr>
          <a:xfrm>
            <a:off x="1150938" y="698500"/>
            <a:ext cx="4652962" cy="3490913"/>
          </a:xfrm>
          <a:prstGeom prst="rect">
            <a:avLst/>
          </a:prstGeom>
          <a:noFill/>
          <a:ln w="12700">
            <a:solidFill>
              <a:prstClr val="black"/>
            </a:solidFill>
          </a:ln>
        </p:spPr>
        <p:txBody>
          <a:bodyPr vert="horz" lIns="92930" tIns="46465" rIns="92930" bIns="46465" rtlCol="0" anchor="ctr"/>
          <a:lstStyle/>
          <a:p>
            <a:pPr lvl="0"/>
            <a:endParaRPr lang="en-US" noProof="0" dirty="0"/>
          </a:p>
        </p:txBody>
      </p:sp>
      <p:sp>
        <p:nvSpPr>
          <p:cNvPr id="5" name="Notes Placeholder 4"/>
          <p:cNvSpPr>
            <a:spLocks noGrp="1"/>
          </p:cNvSpPr>
          <p:nvPr>
            <p:ph type="body" sz="quarter" idx="3"/>
          </p:nvPr>
        </p:nvSpPr>
        <p:spPr>
          <a:xfrm>
            <a:off x="695484" y="4421823"/>
            <a:ext cx="5563870" cy="4189095"/>
          </a:xfrm>
          <a:prstGeom prst="rect">
            <a:avLst/>
          </a:prstGeom>
        </p:spPr>
        <p:txBody>
          <a:bodyPr vert="horz" lIns="92930" tIns="46465" rIns="92930" bIns="46465"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42029"/>
            <a:ext cx="3013763" cy="465455"/>
          </a:xfrm>
          <a:prstGeom prst="rect">
            <a:avLst/>
          </a:prstGeom>
        </p:spPr>
        <p:txBody>
          <a:bodyPr vert="horz" lIns="92930" tIns="46465" rIns="92930" bIns="46465"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939466" y="8842029"/>
            <a:ext cx="3013763" cy="465455"/>
          </a:xfrm>
          <a:prstGeom prst="rect">
            <a:avLst/>
          </a:prstGeom>
        </p:spPr>
        <p:txBody>
          <a:bodyPr vert="horz" lIns="92930" tIns="46465" rIns="92930" bIns="46465" rtlCol="0" anchor="b"/>
          <a:lstStyle>
            <a:lvl1pPr algn="r">
              <a:defRPr sz="1200"/>
            </a:lvl1pPr>
          </a:lstStyle>
          <a:p>
            <a:pPr>
              <a:defRPr/>
            </a:pPr>
            <a:fld id="{EBC0C0D6-D5FD-4D36-B024-4AE43B23D04E}" type="slidenum">
              <a:rPr lang="en-US"/>
              <a:pPr>
                <a:defRPr/>
              </a:pPr>
              <a:t>‹#›</a:t>
            </a:fld>
            <a:endParaRPr lang="en-US" dirty="0"/>
          </a:p>
        </p:txBody>
      </p:sp>
    </p:spTree>
    <p:extLst>
      <p:ext uri="{BB962C8B-B14F-4D97-AF65-F5344CB8AC3E}">
        <p14:creationId xmlns:p14="http://schemas.microsoft.com/office/powerpoint/2010/main" val="18626910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BC0C0D6-D5FD-4D36-B024-4AE43B23D04E}" type="slidenum">
              <a:rPr lang="en-US" smtClean="0"/>
              <a:pPr>
                <a:defRPr/>
              </a:pPr>
              <a:t>1</a:t>
            </a:fld>
            <a:endParaRPr lang="en-US" dirty="0"/>
          </a:p>
        </p:txBody>
      </p:sp>
    </p:spTree>
    <p:extLst>
      <p:ext uri="{BB962C8B-B14F-4D97-AF65-F5344CB8AC3E}">
        <p14:creationId xmlns:p14="http://schemas.microsoft.com/office/powerpoint/2010/main" val="4503718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BC0C0D6-D5FD-4D36-B024-4AE43B23D04E}" type="slidenum">
              <a:rPr lang="en-US" smtClean="0"/>
              <a:pPr>
                <a:defRPr/>
              </a:pPr>
              <a:t>6</a:t>
            </a:fld>
            <a:endParaRPr lang="en-US" dirty="0"/>
          </a:p>
        </p:txBody>
      </p:sp>
    </p:spTree>
    <p:extLst>
      <p:ext uri="{BB962C8B-B14F-4D97-AF65-F5344CB8AC3E}">
        <p14:creationId xmlns:p14="http://schemas.microsoft.com/office/powerpoint/2010/main" val="11778213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73E55D-E58C-4E43-86DE-812E2CB00B83}" type="datetime1">
              <a:rPr lang="en-US"/>
              <a:pPr>
                <a:defRPr/>
              </a:pPr>
              <a:t>8/24/2020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0201E6C-E42A-43BE-963A-C8D2FC902461}"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C003E94-16A4-481B-9606-98AFEA665624}" type="datetime1">
              <a:rPr lang="en-US"/>
              <a:pPr>
                <a:defRPr/>
              </a:pPr>
              <a:t>8/24/2020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5112F7E-BD5B-4CA0-B7E9-39195B5407C2}"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AE1F911-C7B9-48CC-9A68-8E59C64172D5}" type="datetime1">
              <a:rPr lang="en-US"/>
              <a:pPr>
                <a:defRPr/>
              </a:pPr>
              <a:t>8/24/2020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23B9904-603A-41D0-989A-D0A1079C5327}"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14761DEB-4CD1-4D91-BD7A-FD9505A4431D}" type="datetime1">
              <a:rPr lang="en-US"/>
              <a:pPr>
                <a:defRPr/>
              </a:pPr>
              <a:t>8/24/2020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081E884-33B7-4CC9-BC3F-8B1C73276392}"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0152D6BC-445F-4E78-A0BB-CA34419CE7D2}" type="datetime1">
              <a:rPr lang="en-US"/>
              <a:pPr>
                <a:defRPr/>
              </a:pPr>
              <a:t>8/24/2020</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FA5D838D-E3B1-4F96-9D69-5EDC8D05E9DD}"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87AAFA01-CD52-4818-B63A-8376FF5EB8B5}" type="datetime1">
              <a:rPr lang="en-US"/>
              <a:pPr>
                <a:defRPr/>
              </a:pPr>
              <a:t>8/24/2020</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71FEF7F-9A58-49F5-8EAF-E2550076FB34}"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5BF505C-A572-40C3-96BF-CAB5EA71BED5}" type="datetime1">
              <a:rPr lang="en-US"/>
              <a:pPr>
                <a:defRPr/>
              </a:pPr>
              <a:t>8/24/2020</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F3B23817-C0C2-4F6B-863B-78B5E1DF1B5B}"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29AFBDA7-950B-4667-B9C1-DD6034C792AB}" type="datetime1">
              <a:rPr lang="en-US"/>
              <a:pPr>
                <a:defRPr/>
              </a:pPr>
              <a:t>8/24/2020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DD3ED1F-AEB9-48D6-A280-390C23BD7B8E}"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850282B-C27F-4ED7-BCF4-869216200632}" type="datetime1">
              <a:rPr lang="en-US"/>
              <a:pPr>
                <a:defRPr/>
              </a:pPr>
              <a:t>8/24/2020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2365118-8EF4-48FF-B9D6-2DD8DA0C8483}"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C17489E-CCF5-4724-912B-46A3A5759173}" type="datetime1">
              <a:rPr lang="en-US"/>
              <a:pPr>
                <a:defRPr/>
              </a:pPr>
              <a:t>8/24/2020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AC771E5-07B6-4F82-9E60-BC2FE8CEE217}"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53F985F-196D-4888-B60F-D053883B70EB}" type="datetime1">
              <a:rPr lang="en-US"/>
              <a:pPr>
                <a:defRPr/>
              </a:pPr>
              <a:t>8/24/2020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C88F9EB-C18C-4BA9-A516-CFB7D197AADC}"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Arial" pitchFamily="34" charset="0"/>
              </a:defRPr>
            </a:lvl1pPr>
          </a:lstStyle>
          <a:p>
            <a:pPr>
              <a:defRPr/>
            </a:pPr>
            <a:fld id="{C1B70021-9007-427B-9D2A-0BFF6201A613}" type="datetime1">
              <a:rPr lang="en-US"/>
              <a:pPr>
                <a:defRPr/>
              </a:pPr>
              <a:t>8/24/2020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Arial" pitchFamily="34" charset="0"/>
              </a:defRPr>
            </a:lvl1pPr>
          </a:lstStyle>
          <a:p>
            <a:pPr>
              <a:defRPr/>
            </a:pPr>
            <a:fld id="{A8972D4F-5AAC-445A-8F51-6FCF5455516E}"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defRPr sz="4400" kern="1200">
          <a:solidFill>
            <a:schemeClr val="tx1"/>
          </a:solidFill>
          <a:latin typeface="+mj-lt"/>
          <a:ea typeface="Geneva" charset="-128"/>
          <a:cs typeface="+mj-cs"/>
        </a:defRPr>
      </a:lvl1pPr>
      <a:lvl2pPr algn="ctr" defTabSz="457200" rtl="0" eaLnBrk="0" fontAlgn="base" hangingPunct="0">
        <a:spcBef>
          <a:spcPct val="0"/>
        </a:spcBef>
        <a:spcAft>
          <a:spcPct val="0"/>
        </a:spcAft>
        <a:defRPr sz="4400">
          <a:solidFill>
            <a:schemeClr val="tx1"/>
          </a:solidFill>
          <a:latin typeface="Arial" pitchFamily="34" charset="0"/>
          <a:ea typeface="Geneva" charset="-128"/>
        </a:defRPr>
      </a:lvl2pPr>
      <a:lvl3pPr algn="ctr" defTabSz="457200" rtl="0" eaLnBrk="0" fontAlgn="base" hangingPunct="0">
        <a:spcBef>
          <a:spcPct val="0"/>
        </a:spcBef>
        <a:spcAft>
          <a:spcPct val="0"/>
        </a:spcAft>
        <a:defRPr sz="4400">
          <a:solidFill>
            <a:schemeClr val="tx1"/>
          </a:solidFill>
          <a:latin typeface="Arial" pitchFamily="34" charset="0"/>
          <a:ea typeface="Geneva" charset="-128"/>
        </a:defRPr>
      </a:lvl3pPr>
      <a:lvl4pPr algn="ctr" defTabSz="457200" rtl="0" eaLnBrk="0" fontAlgn="base" hangingPunct="0">
        <a:spcBef>
          <a:spcPct val="0"/>
        </a:spcBef>
        <a:spcAft>
          <a:spcPct val="0"/>
        </a:spcAft>
        <a:defRPr sz="4400">
          <a:solidFill>
            <a:schemeClr val="tx1"/>
          </a:solidFill>
          <a:latin typeface="Arial" pitchFamily="34" charset="0"/>
          <a:ea typeface="Geneva" charset="-128"/>
        </a:defRPr>
      </a:lvl4pPr>
      <a:lvl5pPr algn="ctr" defTabSz="457200" rtl="0" eaLnBrk="0" fontAlgn="base" hangingPunct="0">
        <a:spcBef>
          <a:spcPct val="0"/>
        </a:spcBef>
        <a:spcAft>
          <a:spcPct val="0"/>
        </a:spcAft>
        <a:defRPr sz="4400">
          <a:solidFill>
            <a:schemeClr val="tx1"/>
          </a:solidFill>
          <a:latin typeface="Arial" pitchFamily="34" charset="0"/>
          <a:ea typeface="Geneva" charset="-128"/>
        </a:defRPr>
      </a:lvl5pPr>
      <a:lvl6pPr marL="457200" algn="ctr" defTabSz="457200" rtl="0" fontAlgn="base">
        <a:spcBef>
          <a:spcPct val="0"/>
        </a:spcBef>
        <a:spcAft>
          <a:spcPct val="0"/>
        </a:spcAft>
        <a:defRPr sz="4400">
          <a:solidFill>
            <a:schemeClr val="tx1"/>
          </a:solidFill>
          <a:latin typeface="Arial" pitchFamily="34" charset="0"/>
          <a:ea typeface="Geneva" charset="-128"/>
        </a:defRPr>
      </a:lvl6pPr>
      <a:lvl7pPr marL="914400" algn="ctr" defTabSz="457200" rtl="0" fontAlgn="base">
        <a:spcBef>
          <a:spcPct val="0"/>
        </a:spcBef>
        <a:spcAft>
          <a:spcPct val="0"/>
        </a:spcAft>
        <a:defRPr sz="4400">
          <a:solidFill>
            <a:schemeClr val="tx1"/>
          </a:solidFill>
          <a:latin typeface="Arial" pitchFamily="34" charset="0"/>
          <a:ea typeface="Geneva" charset="-128"/>
        </a:defRPr>
      </a:lvl7pPr>
      <a:lvl8pPr marL="1371600" algn="ctr" defTabSz="457200" rtl="0" fontAlgn="base">
        <a:spcBef>
          <a:spcPct val="0"/>
        </a:spcBef>
        <a:spcAft>
          <a:spcPct val="0"/>
        </a:spcAft>
        <a:defRPr sz="4400">
          <a:solidFill>
            <a:schemeClr val="tx1"/>
          </a:solidFill>
          <a:latin typeface="Arial" pitchFamily="34" charset="0"/>
          <a:ea typeface="Geneva" charset="-128"/>
        </a:defRPr>
      </a:lvl8pPr>
      <a:lvl9pPr marL="1828800" algn="ctr" defTabSz="457200" rtl="0" fontAlgn="base">
        <a:spcBef>
          <a:spcPct val="0"/>
        </a:spcBef>
        <a:spcAft>
          <a:spcPct val="0"/>
        </a:spcAft>
        <a:defRPr sz="4400">
          <a:solidFill>
            <a:schemeClr val="tx1"/>
          </a:solidFill>
          <a:latin typeface="Arial" pitchFamily="34" charset="0"/>
          <a:ea typeface="Geneva"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Geneva" charset="-128"/>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Geneva"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Geneva"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Geneva"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Geneva"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laguardia.edu/uploadedFiles/Main_Site/Content/Departments/Legal_Affairs_Compliance_and_Diversity/Docs/CUNY-Policy-Equal-Opportunity-and-Non-Discrimination.pdf" TargetMode="External"/><Relationship Id="rId2" Type="http://schemas.openxmlformats.org/officeDocument/2006/relationships/hyperlink" Target="http://www.cuny.edu/about/administration/offices/CIS/policies/ComputerUsePolicy.pdf" TargetMode="Externa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mailto:FWSJOBS@lagcc.cuny.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12" descr="back plain.jpg"/>
          <p:cNvPicPr>
            <a:picLocks noChangeAspect="1"/>
          </p:cNvPicPr>
          <p:nvPr/>
        </p:nvPicPr>
        <p:blipFill>
          <a:blip r:embed="rId3"/>
          <a:srcRect/>
          <a:stretch>
            <a:fillRect/>
          </a:stretch>
        </p:blipFill>
        <p:spPr bwMode="auto">
          <a:xfrm>
            <a:off x="-70946" y="0"/>
            <a:ext cx="9144000" cy="6858000"/>
          </a:xfrm>
          <a:prstGeom prst="rect">
            <a:avLst/>
          </a:prstGeom>
          <a:noFill/>
          <a:ln w="9525">
            <a:noFill/>
            <a:miter lim="800000"/>
            <a:headEnd/>
            <a:tailEnd/>
          </a:ln>
        </p:spPr>
      </p:pic>
      <p:sp>
        <p:nvSpPr>
          <p:cNvPr id="2051" name="Title 1"/>
          <p:cNvSpPr txBox="1">
            <a:spLocks/>
          </p:cNvSpPr>
          <p:nvPr/>
        </p:nvSpPr>
        <p:spPr bwMode="auto">
          <a:xfrm>
            <a:off x="417786" y="1683283"/>
            <a:ext cx="7993117" cy="1461939"/>
          </a:xfrm>
          <a:prstGeom prst="rect">
            <a:avLst/>
          </a:prstGeom>
          <a:noFill/>
          <a:ln w="9525">
            <a:noFill/>
            <a:miter lim="800000"/>
            <a:headEnd/>
            <a:tailEnd/>
          </a:ln>
        </p:spPr>
        <p:txBody>
          <a:bodyPr wrap="square" lIns="0" tIns="0" rIns="0" bIns="0" anchor="b">
            <a:spAutoFit/>
          </a:bodyPr>
          <a:lstStyle/>
          <a:p>
            <a:pPr algn="ctr">
              <a:lnSpc>
                <a:spcPts val="3825"/>
              </a:lnSpc>
            </a:pPr>
            <a:endParaRPr lang="en-US" altLang="en-US" sz="3600" b="1" dirty="0"/>
          </a:p>
          <a:p>
            <a:pPr algn="ctr">
              <a:lnSpc>
                <a:spcPts val="3825"/>
              </a:lnSpc>
            </a:pPr>
            <a:r>
              <a:rPr lang="en-US" altLang="en-US" sz="3000" dirty="0"/>
              <a:t>FEDERAL WORK-STUDY </a:t>
            </a:r>
          </a:p>
          <a:p>
            <a:pPr algn="ctr">
              <a:lnSpc>
                <a:spcPts val="3825"/>
              </a:lnSpc>
            </a:pPr>
            <a:r>
              <a:rPr lang="en-US" altLang="en-US" sz="3000" dirty="0"/>
              <a:t>SUPERVISOR  ORIENTATION</a:t>
            </a:r>
          </a:p>
        </p:txBody>
      </p:sp>
      <p:sp>
        <p:nvSpPr>
          <p:cNvPr id="2052" name="TextBox 7"/>
          <p:cNvSpPr txBox="1">
            <a:spLocks noChangeArrowheads="1"/>
          </p:cNvSpPr>
          <p:nvPr/>
        </p:nvSpPr>
        <p:spPr bwMode="auto">
          <a:xfrm>
            <a:off x="2279650" y="1898650"/>
            <a:ext cx="3975100" cy="246063"/>
          </a:xfrm>
          <a:prstGeom prst="rect">
            <a:avLst/>
          </a:prstGeom>
          <a:noFill/>
          <a:ln w="9525">
            <a:noFill/>
            <a:miter lim="800000"/>
            <a:headEnd/>
            <a:tailEnd/>
          </a:ln>
        </p:spPr>
        <p:txBody>
          <a:bodyPr lIns="0" tIns="0" rIns="0" bIns="0" anchor="b">
            <a:spAutoFit/>
          </a:bodyPr>
          <a:lstStyle/>
          <a:p>
            <a:r>
              <a:rPr lang="en-US" altLang="en-US" sz="1600" b="1">
                <a:solidFill>
                  <a:srgbClr val="FF0000"/>
                </a:solidFill>
              </a:rPr>
              <a:t>Welcome </a:t>
            </a:r>
            <a:endParaRPr lang="en-US" altLang="en-US" sz="1600">
              <a:solidFill>
                <a:schemeClr val="accent1"/>
              </a:solidFill>
            </a:endParaRPr>
          </a:p>
        </p:txBody>
      </p:sp>
      <p:pic>
        <p:nvPicPr>
          <p:cNvPr id="2053" name="Picture 9" descr="logo RGB PL65.tif"/>
          <p:cNvPicPr>
            <a:picLocks noChangeAspect="1"/>
          </p:cNvPicPr>
          <p:nvPr/>
        </p:nvPicPr>
        <p:blipFill>
          <a:blip r:embed="rId4"/>
          <a:srcRect/>
          <a:stretch>
            <a:fillRect/>
          </a:stretch>
        </p:blipFill>
        <p:spPr bwMode="auto">
          <a:xfrm>
            <a:off x="294618" y="5555694"/>
            <a:ext cx="836613" cy="981075"/>
          </a:xfrm>
          <a:prstGeom prst="rect">
            <a:avLst/>
          </a:prstGeom>
          <a:noFill/>
          <a:ln w="9525">
            <a:noFill/>
            <a:miter lim="800000"/>
            <a:headEnd/>
            <a:tailEnd/>
          </a:ln>
        </p:spPr>
      </p:pic>
      <p:sp>
        <p:nvSpPr>
          <p:cNvPr id="2054" name="TextBox 5"/>
          <p:cNvSpPr txBox="1">
            <a:spLocks noChangeArrowheads="1"/>
          </p:cNvSpPr>
          <p:nvPr/>
        </p:nvSpPr>
        <p:spPr bwMode="auto">
          <a:xfrm>
            <a:off x="6724560" y="5676900"/>
            <a:ext cx="2287678" cy="523220"/>
          </a:xfrm>
          <a:prstGeom prst="rect">
            <a:avLst/>
          </a:prstGeom>
          <a:noFill/>
          <a:ln w="9525">
            <a:noFill/>
            <a:miter lim="800000"/>
            <a:headEnd/>
            <a:tailEnd/>
          </a:ln>
        </p:spPr>
        <p:txBody>
          <a:bodyPr wrap="none">
            <a:spAutoFit/>
          </a:bodyPr>
          <a:lstStyle/>
          <a:p>
            <a:pPr algn="r"/>
            <a:r>
              <a:rPr lang="en-US" altLang="en-US" sz="1400" dirty="0"/>
              <a:t>Federal Work-Study Office</a:t>
            </a:r>
          </a:p>
          <a:p>
            <a:pPr algn="r"/>
            <a:r>
              <a:rPr lang="en-US" altLang="en-US" sz="1400" dirty="0"/>
              <a:t>SFS-C-113 </a:t>
            </a:r>
          </a:p>
        </p:txBody>
      </p:sp>
      <p:sp>
        <p:nvSpPr>
          <p:cNvPr id="3" name="TextBox 2"/>
          <p:cNvSpPr txBox="1"/>
          <p:nvPr/>
        </p:nvSpPr>
        <p:spPr>
          <a:xfrm>
            <a:off x="1749972" y="472966"/>
            <a:ext cx="4840014" cy="553998"/>
          </a:xfrm>
          <a:prstGeom prst="rect">
            <a:avLst/>
          </a:prstGeom>
          <a:noFill/>
        </p:spPr>
        <p:txBody>
          <a:bodyPr wrap="square" rtlCol="0">
            <a:spAutoFit/>
          </a:bodyPr>
          <a:lstStyle/>
          <a:p>
            <a:r>
              <a:rPr lang="en-US" sz="3000" dirty="0">
                <a:solidFill>
                  <a:srgbClr val="FF0000"/>
                </a:solidFill>
              </a:rPr>
              <a:t>Student Financial Services</a:t>
            </a:r>
            <a:endParaRPr lang="en-US" dirty="0">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12" descr="LAG ppt quarter back logo.jpg"/>
          <p:cNvPicPr>
            <a:picLocks/>
          </p:cNvPicPr>
          <p:nvPr/>
        </p:nvPicPr>
        <p:blipFill>
          <a:blip r:embed="rId2"/>
          <a:srcRect/>
          <a:stretch>
            <a:fillRect/>
          </a:stretch>
        </p:blipFill>
        <p:spPr bwMode="auto">
          <a:xfrm>
            <a:off x="0" y="0"/>
            <a:ext cx="2071688" cy="6858000"/>
          </a:xfrm>
          <a:prstGeom prst="rect">
            <a:avLst/>
          </a:prstGeom>
          <a:noFill/>
          <a:ln w="9525">
            <a:noFill/>
            <a:miter lim="800000"/>
            <a:headEnd/>
            <a:tailEnd/>
          </a:ln>
        </p:spPr>
      </p:pic>
      <p:sp>
        <p:nvSpPr>
          <p:cNvPr id="3075" name="Title 1"/>
          <p:cNvSpPr txBox="1">
            <a:spLocks/>
          </p:cNvSpPr>
          <p:nvPr/>
        </p:nvSpPr>
        <p:spPr bwMode="auto">
          <a:xfrm>
            <a:off x="2589213" y="1209675"/>
            <a:ext cx="4886325" cy="423863"/>
          </a:xfrm>
          <a:prstGeom prst="rect">
            <a:avLst/>
          </a:prstGeom>
          <a:noFill/>
          <a:ln w="9525">
            <a:noFill/>
            <a:miter lim="800000"/>
            <a:headEnd/>
            <a:tailEnd/>
          </a:ln>
        </p:spPr>
        <p:txBody>
          <a:bodyPr lIns="0" tIns="0" rIns="0" bIns="0" anchor="b">
            <a:spAutoFit/>
          </a:bodyPr>
          <a:lstStyle/>
          <a:p>
            <a:pPr algn="r">
              <a:lnSpc>
                <a:spcPts val="3325"/>
              </a:lnSpc>
            </a:pPr>
            <a:r>
              <a:rPr lang="en-US" altLang="en-US" sz="2800" u="sng" dirty="0">
                <a:solidFill>
                  <a:srgbClr val="C00000"/>
                </a:solidFill>
              </a:rPr>
              <a:t>Federal Work-Study Overview</a:t>
            </a:r>
            <a:endParaRPr lang="en-US" altLang="en-US" sz="2800" b="1" u="sng" dirty="0">
              <a:solidFill>
                <a:srgbClr val="C00000"/>
              </a:solidFill>
            </a:endParaRPr>
          </a:p>
        </p:txBody>
      </p:sp>
      <p:pic>
        <p:nvPicPr>
          <p:cNvPr id="3076" name="Picture 6" descr="logo RGB PL65.tif"/>
          <p:cNvPicPr>
            <a:picLocks noChangeAspect="1"/>
          </p:cNvPicPr>
          <p:nvPr/>
        </p:nvPicPr>
        <p:blipFill>
          <a:blip r:embed="rId3"/>
          <a:srcRect/>
          <a:stretch>
            <a:fillRect/>
          </a:stretch>
        </p:blipFill>
        <p:spPr bwMode="auto">
          <a:xfrm>
            <a:off x="422275" y="4945063"/>
            <a:ext cx="836613" cy="979487"/>
          </a:xfrm>
          <a:prstGeom prst="rect">
            <a:avLst/>
          </a:prstGeom>
          <a:noFill/>
          <a:ln w="9525">
            <a:noFill/>
            <a:miter lim="800000"/>
            <a:headEnd/>
            <a:tailEnd/>
          </a:ln>
        </p:spPr>
      </p:pic>
      <p:sp>
        <p:nvSpPr>
          <p:cNvPr id="3077" name="TextBox 6"/>
          <p:cNvSpPr txBox="1">
            <a:spLocks noChangeArrowheads="1"/>
          </p:cNvSpPr>
          <p:nvPr/>
        </p:nvSpPr>
        <p:spPr bwMode="auto">
          <a:xfrm>
            <a:off x="2071689" y="1792288"/>
            <a:ext cx="6180490" cy="4801314"/>
          </a:xfrm>
          <a:prstGeom prst="rect">
            <a:avLst/>
          </a:prstGeom>
          <a:noFill/>
          <a:ln w="9525">
            <a:noFill/>
            <a:miter lim="800000"/>
            <a:headEnd/>
            <a:tailEnd/>
          </a:ln>
        </p:spPr>
        <p:txBody>
          <a:bodyPr wrap="square">
            <a:spAutoFit/>
          </a:bodyPr>
          <a:lstStyle/>
          <a:p>
            <a:pPr marL="342900" indent="-342900">
              <a:buFont typeface="Arial" panose="020B0604020202020204" pitchFamily="34" charset="0"/>
              <a:buChar char="•"/>
            </a:pPr>
            <a:r>
              <a:rPr lang="en-US" altLang="en-US" sz="1600" dirty="0"/>
              <a:t>The Federal Work-Study (FWS) Program offers students an opportunity to earn money by working part-time and gaining valuable work experience. </a:t>
            </a:r>
          </a:p>
          <a:p>
            <a:pPr marL="342900" indent="-342900">
              <a:buFont typeface="Arial" panose="020B0604020202020204" pitchFamily="34" charset="0"/>
              <a:buChar char="•"/>
            </a:pPr>
            <a:endParaRPr lang="en-US" altLang="en-US" sz="1600" dirty="0"/>
          </a:p>
          <a:p>
            <a:pPr marL="342900" indent="-342900">
              <a:buFont typeface="Arial" panose="020B0604020202020204" pitchFamily="34" charset="0"/>
              <a:buChar char="•"/>
            </a:pPr>
            <a:r>
              <a:rPr lang="en-US" altLang="en-US" sz="1600" dirty="0"/>
              <a:t>Federal Work-Study is a grant which allows students to earn by working on-campus or off-campus.</a:t>
            </a:r>
          </a:p>
          <a:p>
            <a:endParaRPr lang="en-US" altLang="en-US" sz="1600" dirty="0"/>
          </a:p>
          <a:p>
            <a:pPr marL="342900" indent="-342900">
              <a:buFont typeface="Arial" panose="020B0604020202020204" pitchFamily="34" charset="0"/>
              <a:buChar char="•"/>
            </a:pPr>
            <a:r>
              <a:rPr lang="en-US" altLang="en-US" sz="1600" dirty="0"/>
              <a:t>Federal Work-Study is similar to the Pell, TAP, SEOG, it does not have to be repaid. </a:t>
            </a:r>
          </a:p>
          <a:p>
            <a:endParaRPr lang="en-US" sz="1600" dirty="0">
              <a:solidFill>
                <a:srgbClr val="000000"/>
              </a:solidFill>
              <a:cs typeface="Times New Roman" panose="02020603050405020304" pitchFamily="18" charset="0"/>
            </a:endParaRPr>
          </a:p>
          <a:p>
            <a:pPr marL="342900" indent="-342900">
              <a:buFont typeface="Arial" panose="020B0604020202020204" pitchFamily="34" charset="0"/>
              <a:buChar char="•"/>
            </a:pPr>
            <a:r>
              <a:rPr lang="en-US" sz="1600" dirty="0">
                <a:solidFill>
                  <a:srgbClr val="000000"/>
                </a:solidFill>
                <a:cs typeface="Times New Roman" panose="02020603050405020304" pitchFamily="18" charset="0"/>
              </a:rPr>
              <a:t>FAFSA is available as early as October 1</a:t>
            </a:r>
            <a:r>
              <a:rPr lang="en-US" sz="1600" baseline="30000" dirty="0">
                <a:solidFill>
                  <a:srgbClr val="000000"/>
                </a:solidFill>
                <a:cs typeface="Times New Roman" panose="02020603050405020304" pitchFamily="18" charset="0"/>
              </a:rPr>
              <a:t>st</a:t>
            </a:r>
            <a:r>
              <a:rPr lang="en-US" sz="1600" dirty="0">
                <a:solidFill>
                  <a:srgbClr val="000000"/>
                </a:solidFill>
                <a:cs typeface="Times New Roman" panose="02020603050405020304" pitchFamily="18" charset="0"/>
              </a:rPr>
              <a:t> . </a:t>
            </a:r>
            <a:r>
              <a:rPr lang="en-US" sz="1600" dirty="0">
                <a:solidFill>
                  <a:prstClr val="black"/>
                </a:solidFill>
                <a:latin typeface="Arial" panose="020B0604020202020204" pitchFamily="34" charset="0"/>
                <a:cs typeface="Arial" panose="020B0604020202020204" pitchFamily="34" charset="0"/>
              </a:rPr>
              <a:t>Students </a:t>
            </a:r>
            <a:r>
              <a:rPr lang="en-US" altLang="en-US" sz="1600" dirty="0">
                <a:solidFill>
                  <a:prstClr val="black"/>
                </a:solidFill>
                <a:latin typeface="Arial" panose="020B0604020202020204" pitchFamily="34" charset="0"/>
                <a:cs typeface="Arial" panose="020B0604020202020204" pitchFamily="34" charset="0"/>
              </a:rPr>
              <a:t>must complete a new FAFSA by April of every year, in order to receive FWS funds and to continue working again each academic year.</a:t>
            </a:r>
          </a:p>
          <a:p>
            <a:endParaRPr lang="en-US" altLang="en-US" sz="1600" dirty="0">
              <a:solidFill>
                <a:prstClr val="black"/>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1600" dirty="0">
                <a:solidFill>
                  <a:srgbClr val="000000"/>
                </a:solidFill>
                <a:cs typeface="Times New Roman" panose="02020603050405020304" pitchFamily="18" charset="0"/>
              </a:rPr>
              <a:t>FWS earnings/income must be reported on the FAFSA application whether a student files a tax return or not. </a:t>
            </a:r>
          </a:p>
          <a:p>
            <a:endParaRPr lang="en-US" altLang="en-US" sz="1600" dirty="0">
              <a:solidFill>
                <a:prstClr val="black"/>
              </a:solidFill>
              <a:latin typeface="Arial" panose="020B0604020202020204" pitchFamily="34" charset="0"/>
              <a:cs typeface="Arial" panose="020B0604020202020204" pitchFamily="34" charset="0"/>
            </a:endParaRPr>
          </a:p>
          <a:p>
            <a:pPr lvl="1"/>
            <a:endParaRPr lang="en-US" altLang="en-US" dirty="0"/>
          </a:p>
        </p:txBody>
      </p:sp>
    </p:spTree>
  </p:cSld>
  <p:clrMapOvr>
    <a:masterClrMapping/>
  </p:clrMapOvr>
  <p:transition spd="slow">
    <p:pull dir="ld"/>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alpha val="69019"/>
          </a:schemeClr>
        </a:solidFill>
        <a:effectLst/>
      </p:bgPr>
    </p:bg>
    <p:spTree>
      <p:nvGrpSpPr>
        <p:cNvPr id="1" name=""/>
        <p:cNvGrpSpPr/>
        <p:nvPr/>
      </p:nvGrpSpPr>
      <p:grpSpPr>
        <a:xfrm>
          <a:off x="0" y="0"/>
          <a:ext cx="0" cy="0"/>
          <a:chOff x="0" y="0"/>
          <a:chExt cx="0" cy="0"/>
        </a:xfrm>
      </p:grpSpPr>
      <p:pic>
        <p:nvPicPr>
          <p:cNvPr id="4098" name="Picture 11" descr="blue section really back.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5123" name="TextBox 6"/>
          <p:cNvSpPr txBox="1">
            <a:spLocks noChangeAspect="1"/>
          </p:cNvSpPr>
          <p:nvPr/>
        </p:nvSpPr>
        <p:spPr bwMode="auto">
          <a:xfrm>
            <a:off x="2060575" y="2656489"/>
            <a:ext cx="6435725" cy="3341085"/>
          </a:xfrm>
          <a:prstGeom prst="rect">
            <a:avLst/>
          </a:prstGeom>
          <a:noFill/>
          <a:ln w="9525">
            <a:noFill/>
            <a:miter lim="800000"/>
            <a:headEnd/>
            <a:tailEnd/>
          </a:ln>
        </p:spPr>
        <p:txBody>
          <a:bodyPr lIns="0" tIns="0" rIns="0" bIns="0"/>
          <a:lstStyle/>
          <a:p>
            <a:pPr marL="342900" indent="-342900">
              <a:spcBef>
                <a:spcPts val="1200"/>
              </a:spcBef>
              <a:buFont typeface="Arial" panose="020B0604020202020204" pitchFamily="34" charset="0"/>
              <a:buChar char="•"/>
            </a:pPr>
            <a:r>
              <a:rPr lang="en-US" sz="2400" dirty="0"/>
              <a:t>Must have 2019-2020 FAFSA on file</a:t>
            </a:r>
          </a:p>
          <a:p>
            <a:pPr marL="342900" indent="-342900">
              <a:spcBef>
                <a:spcPts val="1200"/>
              </a:spcBef>
              <a:buFont typeface="Arial" panose="020B0604020202020204" pitchFamily="34" charset="0"/>
              <a:buChar char="•"/>
            </a:pPr>
            <a:r>
              <a:rPr lang="en-US" sz="2400" dirty="0"/>
              <a:t>Registered 6 credits or more in session 1</a:t>
            </a:r>
          </a:p>
          <a:p>
            <a:pPr marL="342900" indent="-342900">
              <a:spcBef>
                <a:spcPts val="1200"/>
              </a:spcBef>
              <a:buFont typeface="Arial" panose="020B0604020202020204" pitchFamily="34" charset="0"/>
              <a:buChar char="•"/>
            </a:pPr>
            <a:r>
              <a:rPr lang="en-US" sz="2400" dirty="0"/>
              <a:t>Meets Satisfactory Academic Progress</a:t>
            </a:r>
          </a:p>
          <a:p>
            <a:pPr marL="342900" indent="-342900">
              <a:spcBef>
                <a:spcPts val="1200"/>
              </a:spcBef>
              <a:buFont typeface="Arial" panose="020B0604020202020204" pitchFamily="34" charset="0"/>
              <a:buChar char="•"/>
            </a:pPr>
            <a:r>
              <a:rPr lang="en-US" sz="2400" dirty="0"/>
              <a:t>Expected Family Contribution = 0</a:t>
            </a:r>
          </a:p>
          <a:p>
            <a:pPr marL="342900" indent="-342900">
              <a:spcBef>
                <a:spcPts val="1200"/>
              </a:spcBef>
              <a:buFont typeface="Arial" panose="020B0604020202020204" pitchFamily="34" charset="0"/>
              <a:buChar char="•"/>
            </a:pPr>
            <a:r>
              <a:rPr lang="en-US" sz="2400" dirty="0"/>
              <a:t>Demonstrates financial need</a:t>
            </a:r>
          </a:p>
        </p:txBody>
      </p:sp>
      <p:sp>
        <p:nvSpPr>
          <p:cNvPr id="4100" name="Title 1"/>
          <p:cNvSpPr txBox="1">
            <a:spLocks noChangeAspect="1"/>
          </p:cNvSpPr>
          <p:nvPr/>
        </p:nvSpPr>
        <p:spPr bwMode="auto">
          <a:xfrm>
            <a:off x="2060575" y="1284288"/>
            <a:ext cx="3571875" cy="425450"/>
          </a:xfrm>
          <a:prstGeom prst="rect">
            <a:avLst/>
          </a:prstGeom>
          <a:noFill/>
          <a:ln w="9525">
            <a:noFill/>
            <a:miter lim="800000"/>
            <a:headEnd/>
            <a:tailEnd/>
          </a:ln>
        </p:spPr>
        <p:txBody>
          <a:bodyPr lIns="0" tIns="0" rIns="0" bIns="0" anchor="b"/>
          <a:lstStyle/>
          <a:p>
            <a:pPr>
              <a:lnSpc>
                <a:spcPts val="3325"/>
              </a:lnSpc>
            </a:pPr>
            <a:endParaRPr lang="en-US" altLang="en-US" sz="2000" dirty="0">
              <a:solidFill>
                <a:srgbClr val="C00000"/>
              </a:solidFill>
            </a:endParaRPr>
          </a:p>
          <a:p>
            <a:pPr algn="ctr">
              <a:lnSpc>
                <a:spcPts val="3325"/>
              </a:lnSpc>
            </a:pPr>
            <a:r>
              <a:rPr lang="en-US" altLang="en-US" sz="2800" dirty="0">
                <a:solidFill>
                  <a:srgbClr val="C00000"/>
                </a:solidFill>
              </a:rPr>
              <a:t>FWS Award Criteria:</a:t>
            </a:r>
            <a:endParaRPr lang="en-US" altLang="en-US" sz="2800" b="1" dirty="0">
              <a:solidFill>
                <a:srgbClr val="C00000"/>
              </a:solidFill>
            </a:endParaRPr>
          </a:p>
        </p:txBody>
      </p:sp>
      <p:pic>
        <p:nvPicPr>
          <p:cNvPr id="4101" name="Picture 8" descr="logo RGB PL65.tif"/>
          <p:cNvPicPr>
            <a:picLocks noChangeAspect="1"/>
          </p:cNvPicPr>
          <p:nvPr/>
        </p:nvPicPr>
        <p:blipFill>
          <a:blip r:embed="rId3"/>
          <a:srcRect/>
          <a:stretch>
            <a:fillRect/>
          </a:stretch>
        </p:blipFill>
        <p:spPr bwMode="auto">
          <a:xfrm>
            <a:off x="333375" y="5016500"/>
            <a:ext cx="836613" cy="981075"/>
          </a:xfrm>
          <a:prstGeom prst="rect">
            <a:avLst/>
          </a:prstGeom>
          <a:noFill/>
          <a:ln w="9525">
            <a:noFill/>
            <a:miter lim="800000"/>
            <a:headEnd/>
            <a:tailEnd/>
          </a:ln>
        </p:spPr>
      </p:pic>
      <p:pic>
        <p:nvPicPr>
          <p:cNvPr id="6" name="Picture 5"/>
          <p:cNvPicPr>
            <a:picLocks noChangeAspect="1"/>
          </p:cNvPicPr>
          <p:nvPr/>
        </p:nvPicPr>
        <p:blipFill>
          <a:blip r:embed="rId4"/>
          <a:stretch>
            <a:fillRect/>
          </a:stretch>
        </p:blipFill>
        <p:spPr>
          <a:xfrm>
            <a:off x="6448600" y="466373"/>
            <a:ext cx="1879249" cy="1418343"/>
          </a:xfrm>
          <a:prstGeom prst="rect">
            <a:avLst/>
          </a:prstGeom>
        </p:spPr>
      </p:pic>
    </p:spTree>
  </p:cSld>
  <p:clrMapOvr>
    <a:masterClrMapping/>
  </p:clrMapOvr>
  <p:transition spd="slow">
    <p:blinds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3"/>
          <p:cNvSpPr txBox="1">
            <a:spLocks noChangeAspect="1"/>
          </p:cNvSpPr>
          <p:nvPr/>
        </p:nvSpPr>
        <p:spPr bwMode="auto">
          <a:xfrm>
            <a:off x="1848508" y="1545021"/>
            <a:ext cx="7211136" cy="5068613"/>
          </a:xfrm>
          <a:prstGeom prst="rect">
            <a:avLst/>
          </a:prstGeom>
          <a:noFill/>
          <a:ln w="9525">
            <a:noFill/>
            <a:miter lim="800000"/>
            <a:headEnd/>
            <a:tailEnd/>
          </a:ln>
        </p:spPr>
        <p:txBody>
          <a:bodyPr lIns="0" tIns="0" rIns="0" bIns="0"/>
          <a:lstStyle/>
          <a:p>
            <a:pPr marL="285750" indent="-285750">
              <a:spcBef>
                <a:spcPts val="1200"/>
              </a:spcBef>
              <a:buFont typeface="Arial" panose="020B0604020202020204" pitchFamily="34" charset="0"/>
              <a:buChar char="•"/>
            </a:pPr>
            <a:r>
              <a:rPr lang="en-US" dirty="0"/>
              <a:t>Remember for many students, this is their first job and they will need your coaching.</a:t>
            </a:r>
          </a:p>
          <a:p>
            <a:pPr marL="285750" indent="-285750">
              <a:spcBef>
                <a:spcPts val="1200"/>
              </a:spcBef>
              <a:buFont typeface="Arial" panose="020B0604020202020204" pitchFamily="34" charset="0"/>
              <a:buChar char="•"/>
            </a:pPr>
            <a:r>
              <a:rPr lang="en-US" dirty="0"/>
              <a:t>An initial introduction and training of your department is imperative to the success of the program.</a:t>
            </a:r>
          </a:p>
          <a:p>
            <a:pPr marL="285750" indent="-285750">
              <a:spcBef>
                <a:spcPts val="1200"/>
              </a:spcBef>
              <a:buFont typeface="Arial" panose="020B0604020202020204" pitchFamily="34" charset="0"/>
              <a:buChar char="•"/>
            </a:pPr>
            <a:r>
              <a:rPr lang="en-US" dirty="0"/>
              <a:t>Provide students with an enriching work experience with the ability to develop skills.</a:t>
            </a:r>
          </a:p>
          <a:p>
            <a:pPr marL="285750" indent="-285750">
              <a:spcBef>
                <a:spcPts val="1200"/>
              </a:spcBef>
              <a:buFont typeface="Arial" panose="020B0604020202020204" pitchFamily="34" charset="0"/>
              <a:buChar char="•"/>
            </a:pPr>
            <a:r>
              <a:rPr lang="en-US" dirty="0"/>
              <a:t>Establish a consistent but flexible work schedule to accommodate extracurricular activities and their academic schedule.</a:t>
            </a:r>
          </a:p>
          <a:p>
            <a:pPr marL="285750" indent="-285750">
              <a:spcBef>
                <a:spcPts val="1200"/>
              </a:spcBef>
              <a:buFont typeface="Arial" panose="020B0604020202020204" pitchFamily="34" charset="0"/>
              <a:buChar char="•"/>
            </a:pPr>
            <a:r>
              <a:rPr lang="en-US" dirty="0"/>
              <a:t>Continuous training, coaching and suggestions for improvement are encouraged throughout the employment period.  </a:t>
            </a:r>
          </a:p>
          <a:p>
            <a:pPr marL="285750" indent="-285750">
              <a:spcBef>
                <a:spcPts val="1200"/>
              </a:spcBef>
              <a:buFont typeface="Arial" panose="020B0604020202020204" pitchFamily="34" charset="0"/>
              <a:buChar char="•"/>
            </a:pPr>
            <a:r>
              <a:rPr lang="en-US" dirty="0"/>
              <a:t>Designate an alternate supervisor to manage work-study students and to sign and approve FWS forms and timesheets. </a:t>
            </a:r>
          </a:p>
          <a:p>
            <a:pPr marL="285750" indent="-285750">
              <a:spcBef>
                <a:spcPts val="1200"/>
              </a:spcBef>
              <a:buFont typeface="Arial" panose="020B0604020202020204" pitchFamily="34" charset="0"/>
              <a:buChar char="•"/>
            </a:pPr>
            <a:r>
              <a:rPr lang="en-US" dirty="0"/>
              <a:t>Supervisors should be aware and adhere to college’s sexual harassment and disability policy. </a:t>
            </a:r>
            <a:endParaRPr lang="en-US" b="1" dirty="0"/>
          </a:p>
          <a:p>
            <a:pPr marL="0" indent="0">
              <a:buNone/>
            </a:pPr>
            <a:endParaRPr lang="en-US" dirty="0"/>
          </a:p>
        </p:txBody>
      </p:sp>
      <p:sp>
        <p:nvSpPr>
          <p:cNvPr id="10243" name="Title 1"/>
          <p:cNvSpPr txBox="1">
            <a:spLocks noChangeAspect="1"/>
          </p:cNvSpPr>
          <p:nvPr/>
        </p:nvSpPr>
        <p:spPr bwMode="auto">
          <a:xfrm>
            <a:off x="1714500" y="273050"/>
            <a:ext cx="6429375" cy="517525"/>
          </a:xfrm>
          <a:prstGeom prst="rect">
            <a:avLst/>
          </a:prstGeom>
          <a:noFill/>
          <a:ln w="9525">
            <a:noFill/>
            <a:miter lim="800000"/>
            <a:headEnd/>
            <a:tailEnd/>
          </a:ln>
        </p:spPr>
        <p:txBody>
          <a:bodyPr lIns="0" tIns="0" rIns="0" bIns="0" anchor="b"/>
          <a:lstStyle/>
          <a:p>
            <a:pPr>
              <a:lnSpc>
                <a:spcPts val="3325"/>
              </a:lnSpc>
            </a:pPr>
            <a:endParaRPr lang="en-US" altLang="en-US" sz="2800" b="1">
              <a:solidFill>
                <a:srgbClr val="000000"/>
              </a:solidFill>
            </a:endParaRPr>
          </a:p>
        </p:txBody>
      </p:sp>
      <p:pic>
        <p:nvPicPr>
          <p:cNvPr id="10244" name="Picture 5" descr="LAG ppt quarter back logo.jpg"/>
          <p:cNvPicPr>
            <a:picLocks noChangeAspect="1"/>
          </p:cNvPicPr>
          <p:nvPr/>
        </p:nvPicPr>
        <p:blipFill>
          <a:blip r:embed="rId2"/>
          <a:srcRect/>
          <a:stretch>
            <a:fillRect/>
          </a:stretch>
        </p:blipFill>
        <p:spPr bwMode="auto">
          <a:xfrm>
            <a:off x="0" y="0"/>
            <a:ext cx="1714500" cy="6858000"/>
          </a:xfrm>
          <a:prstGeom prst="rect">
            <a:avLst/>
          </a:prstGeom>
          <a:noFill/>
          <a:ln w="9525">
            <a:noFill/>
            <a:miter lim="800000"/>
            <a:headEnd/>
            <a:tailEnd/>
          </a:ln>
        </p:spPr>
      </p:pic>
      <p:pic>
        <p:nvPicPr>
          <p:cNvPr id="10245" name="Picture 6" descr="logo RGB PL65.tif"/>
          <p:cNvPicPr>
            <a:picLocks noChangeAspect="1"/>
          </p:cNvPicPr>
          <p:nvPr/>
        </p:nvPicPr>
        <p:blipFill>
          <a:blip r:embed="rId3"/>
          <a:srcRect/>
          <a:stretch>
            <a:fillRect/>
          </a:stretch>
        </p:blipFill>
        <p:spPr bwMode="auto">
          <a:xfrm>
            <a:off x="417513" y="4938713"/>
            <a:ext cx="836612" cy="981075"/>
          </a:xfrm>
          <a:prstGeom prst="rect">
            <a:avLst/>
          </a:prstGeom>
          <a:noFill/>
          <a:ln w="9525">
            <a:noFill/>
            <a:miter lim="800000"/>
            <a:headEnd/>
            <a:tailEnd/>
          </a:ln>
        </p:spPr>
      </p:pic>
      <p:sp>
        <p:nvSpPr>
          <p:cNvPr id="10246" name="Title 1"/>
          <p:cNvSpPr txBox="1">
            <a:spLocks noChangeAspect="1"/>
          </p:cNvSpPr>
          <p:nvPr/>
        </p:nvSpPr>
        <p:spPr bwMode="auto">
          <a:xfrm>
            <a:off x="2049463" y="346841"/>
            <a:ext cx="5984875" cy="1008993"/>
          </a:xfrm>
          <a:prstGeom prst="rect">
            <a:avLst/>
          </a:prstGeom>
          <a:noFill/>
          <a:ln w="9525">
            <a:noFill/>
            <a:miter lim="800000"/>
            <a:headEnd/>
            <a:tailEnd/>
          </a:ln>
        </p:spPr>
        <p:txBody>
          <a:bodyPr lIns="0" tIns="0" rIns="0" bIns="0" anchor="b"/>
          <a:lstStyle/>
          <a:p>
            <a:pPr algn="ctr">
              <a:lnSpc>
                <a:spcPts val="3325"/>
              </a:lnSpc>
            </a:pPr>
            <a:r>
              <a:rPr lang="en-US" sz="3000" b="1" dirty="0">
                <a:solidFill>
                  <a:srgbClr val="FF0000"/>
                </a:solidFill>
              </a:rPr>
              <a:t>FWS Supervisor Role and Expectations</a:t>
            </a:r>
            <a:r>
              <a:rPr lang="en-US" sz="3000" dirty="0">
                <a:solidFill>
                  <a:srgbClr val="FF0000"/>
                </a:solidFill>
              </a:rPr>
              <a:t>:</a:t>
            </a:r>
            <a:endParaRPr lang="en-US" altLang="en-US" sz="3000" dirty="0">
              <a:solidFill>
                <a:srgbClr val="FF0000"/>
              </a:solidFill>
            </a:endParaRPr>
          </a:p>
        </p:txBody>
      </p:sp>
    </p:spTree>
  </p:cSld>
  <p:clrMapOvr>
    <a:masterClrMapping/>
  </p:clrMapOvr>
  <p:transition spd="slow">
    <p:wipe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12" descr="LAG ppt quarter back logo.jpg"/>
          <p:cNvPicPr>
            <a:picLocks/>
          </p:cNvPicPr>
          <p:nvPr/>
        </p:nvPicPr>
        <p:blipFill>
          <a:blip r:embed="rId2"/>
          <a:srcRect/>
          <a:stretch>
            <a:fillRect/>
          </a:stretch>
        </p:blipFill>
        <p:spPr bwMode="auto">
          <a:xfrm>
            <a:off x="0" y="8819"/>
            <a:ext cx="2071688" cy="6858000"/>
          </a:xfrm>
          <a:prstGeom prst="rect">
            <a:avLst/>
          </a:prstGeom>
          <a:noFill/>
          <a:ln w="9525">
            <a:noFill/>
            <a:miter lim="800000"/>
            <a:headEnd/>
            <a:tailEnd/>
          </a:ln>
        </p:spPr>
      </p:pic>
      <p:sp>
        <p:nvSpPr>
          <p:cNvPr id="9219" name="Title 1"/>
          <p:cNvSpPr txBox="1">
            <a:spLocks/>
          </p:cNvSpPr>
          <p:nvPr/>
        </p:nvSpPr>
        <p:spPr bwMode="auto">
          <a:xfrm>
            <a:off x="2629989" y="664441"/>
            <a:ext cx="6120310" cy="435697"/>
          </a:xfrm>
          <a:prstGeom prst="rect">
            <a:avLst/>
          </a:prstGeom>
          <a:noFill/>
          <a:ln w="9525">
            <a:noFill/>
            <a:miter lim="800000"/>
            <a:headEnd/>
            <a:tailEnd/>
          </a:ln>
        </p:spPr>
        <p:txBody>
          <a:bodyPr wrap="square" lIns="0" tIns="0" rIns="0" bIns="0" anchor="b">
            <a:spAutoFit/>
          </a:bodyPr>
          <a:lstStyle/>
          <a:p>
            <a:pPr>
              <a:lnSpc>
                <a:spcPts val="3325"/>
              </a:lnSpc>
            </a:pPr>
            <a:r>
              <a:rPr lang="en-US" sz="3200" dirty="0">
                <a:ln w="6350">
                  <a:solidFill>
                    <a:srgbClr val="FF4343">
                      <a:shade val="43000"/>
                    </a:srgbClr>
                  </a:solidFill>
                </a:ln>
                <a:solidFill>
                  <a:srgbClr val="FF0000"/>
                </a:solidFill>
                <a:latin typeface="Arial" panose="020B0604020202020204" pitchFamily="34" charset="0"/>
                <a:ea typeface="+mj-ea"/>
                <a:cs typeface="Arial" panose="020B0604020202020204" pitchFamily="34" charset="0"/>
              </a:rPr>
              <a:t>FWS Pay Rates for 2020-2021:</a:t>
            </a:r>
            <a:endParaRPr lang="en-US" sz="3200" b="1" dirty="0">
              <a:solidFill>
                <a:srgbClr val="FF0000"/>
              </a:solidFill>
              <a:latin typeface="Arial" panose="020B0604020202020204" pitchFamily="34" charset="0"/>
              <a:cs typeface="Arial" panose="020B0604020202020204" pitchFamily="34" charset="0"/>
            </a:endParaRPr>
          </a:p>
        </p:txBody>
      </p:sp>
      <p:pic>
        <p:nvPicPr>
          <p:cNvPr id="9220" name="Picture 6" descr="logo RGB PL65.tif"/>
          <p:cNvPicPr>
            <a:picLocks noChangeAspect="1"/>
          </p:cNvPicPr>
          <p:nvPr/>
        </p:nvPicPr>
        <p:blipFill>
          <a:blip r:embed="rId3"/>
          <a:srcRect/>
          <a:stretch>
            <a:fillRect/>
          </a:stretch>
        </p:blipFill>
        <p:spPr bwMode="auto">
          <a:xfrm>
            <a:off x="422275" y="4945063"/>
            <a:ext cx="836613" cy="979487"/>
          </a:xfrm>
          <a:prstGeom prst="rect">
            <a:avLst/>
          </a:prstGeom>
          <a:ln>
            <a:noFill/>
          </a:ln>
          <a:effectLst>
            <a:outerShdw blurRad="292100" dist="139700" dir="2700000" algn="tl" rotWithShape="0">
              <a:srgbClr val="333333">
                <a:alpha val="65000"/>
              </a:srgbClr>
            </a:outerShdw>
          </a:effectLst>
        </p:spPr>
      </p:pic>
      <p:sp>
        <p:nvSpPr>
          <p:cNvPr id="9221" name="TextBox 6"/>
          <p:cNvSpPr txBox="1">
            <a:spLocks noChangeAspect="1"/>
          </p:cNvSpPr>
          <p:nvPr/>
        </p:nvSpPr>
        <p:spPr bwMode="auto">
          <a:xfrm>
            <a:off x="2314575" y="1273175"/>
            <a:ext cx="6435725" cy="5083175"/>
          </a:xfrm>
          <a:prstGeom prst="rect">
            <a:avLst/>
          </a:prstGeom>
          <a:noFill/>
          <a:ln w="9525">
            <a:noFill/>
            <a:miter lim="800000"/>
            <a:headEnd/>
            <a:tailEnd/>
          </a:ln>
        </p:spPr>
        <p:txBody>
          <a:bodyPr lIns="0" tIns="0" rIns="0" bIns="0"/>
          <a:lstStyle/>
          <a:p>
            <a:pPr marL="273050" indent="-273050">
              <a:lnSpc>
                <a:spcPts val="2563"/>
              </a:lnSpc>
              <a:buClr>
                <a:schemeClr val="accent1"/>
              </a:buClr>
            </a:pPr>
            <a:endParaRPr lang="en-US" sz="2400" dirty="0">
              <a:solidFill>
                <a:srgbClr val="000000"/>
              </a:solidFill>
            </a:endParaRPr>
          </a:p>
          <a:p>
            <a:pPr marL="273050" indent="-273050">
              <a:lnSpc>
                <a:spcPts val="2563"/>
              </a:lnSpc>
              <a:buClr>
                <a:schemeClr val="accent1"/>
              </a:buClr>
              <a:buFont typeface="Wingdings" pitchFamily="2" charset="2"/>
              <a:buChar char="§"/>
            </a:pPr>
            <a:r>
              <a:rPr lang="en-US" sz="2400" dirty="0">
                <a:solidFill>
                  <a:srgbClr val="000000"/>
                </a:solidFill>
              </a:rPr>
              <a:t>The pay rate is $15.00 per hour for all on-campus positions.</a:t>
            </a:r>
          </a:p>
          <a:p>
            <a:pPr>
              <a:lnSpc>
                <a:spcPts val="2563"/>
              </a:lnSpc>
              <a:buClr>
                <a:schemeClr val="accent1"/>
              </a:buClr>
            </a:pPr>
            <a:endParaRPr lang="en-US" sz="2400" dirty="0">
              <a:solidFill>
                <a:srgbClr val="000000"/>
              </a:solidFill>
            </a:endParaRPr>
          </a:p>
          <a:p>
            <a:pPr marL="273050" indent="-273050">
              <a:lnSpc>
                <a:spcPts val="2563"/>
              </a:lnSpc>
              <a:buClr>
                <a:schemeClr val="accent1"/>
              </a:buClr>
              <a:buFont typeface="Wingdings" pitchFamily="2" charset="2"/>
              <a:buChar char="§"/>
            </a:pPr>
            <a:r>
              <a:rPr lang="en-US" sz="2400" dirty="0">
                <a:solidFill>
                  <a:srgbClr val="000000"/>
                </a:solidFill>
              </a:rPr>
              <a:t>Off-Campus positions pay rate is $15.00 per hour.  </a:t>
            </a:r>
          </a:p>
          <a:p>
            <a:pPr marL="273050" indent="-273050">
              <a:lnSpc>
                <a:spcPts val="2563"/>
              </a:lnSpc>
              <a:buClr>
                <a:schemeClr val="accent1"/>
              </a:buClr>
              <a:buFont typeface="Wingdings" pitchFamily="2" charset="2"/>
              <a:buChar char="§"/>
            </a:pPr>
            <a:endParaRPr lang="en-US" sz="2400" dirty="0">
              <a:solidFill>
                <a:srgbClr val="000000"/>
              </a:solidFill>
            </a:endParaRPr>
          </a:p>
          <a:p>
            <a:pPr marL="273050" indent="-273050">
              <a:lnSpc>
                <a:spcPts val="2563"/>
              </a:lnSpc>
              <a:buClr>
                <a:schemeClr val="accent1"/>
              </a:buClr>
              <a:buFont typeface="Wingdings" pitchFamily="2" charset="2"/>
              <a:buChar char="§"/>
            </a:pPr>
            <a:r>
              <a:rPr lang="en-US" sz="2400" dirty="0">
                <a:solidFill>
                  <a:srgbClr val="000000"/>
                </a:solidFill>
              </a:rPr>
              <a:t>Public Service Corps (PSC) pay rate starts at $15.75 per hour.</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06834" y="4860811"/>
            <a:ext cx="992777" cy="1147990"/>
          </a:xfrm>
          <a:prstGeom prst="rect">
            <a:avLst/>
          </a:prstGeom>
        </p:spPr>
      </p:pic>
    </p:spTree>
    <p:extLst>
      <p:ext uri="{BB962C8B-B14F-4D97-AF65-F5344CB8AC3E}">
        <p14:creationId xmlns:p14="http://schemas.microsoft.com/office/powerpoint/2010/main" val="17032490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3"/>
          <p:cNvSpPr txBox="1">
            <a:spLocks noChangeAspect="1"/>
          </p:cNvSpPr>
          <p:nvPr/>
        </p:nvSpPr>
        <p:spPr bwMode="auto">
          <a:xfrm>
            <a:off x="2033752" y="1195387"/>
            <a:ext cx="6897414" cy="5257800"/>
          </a:xfrm>
          <a:prstGeom prst="rect">
            <a:avLst/>
          </a:prstGeom>
          <a:noFill/>
          <a:ln w="9525">
            <a:noFill/>
            <a:miter lim="800000"/>
            <a:headEnd/>
            <a:tailEnd/>
          </a:ln>
        </p:spPr>
        <p:txBody>
          <a:bodyPr lIns="0" tIns="0" rIns="0" bIns="0"/>
          <a:lstStyle/>
          <a:p>
            <a:pPr marL="285750" indent="-285750">
              <a:lnSpc>
                <a:spcPts val="2563"/>
              </a:lnSpc>
              <a:spcBef>
                <a:spcPts val="600"/>
              </a:spcBef>
              <a:buClr>
                <a:schemeClr val="accent1"/>
              </a:buClr>
              <a:buFont typeface="Arial" panose="020B0604020202020204" pitchFamily="34" charset="0"/>
              <a:buChar char="•"/>
            </a:pPr>
            <a:r>
              <a:rPr lang="en-US" sz="1600" dirty="0">
                <a:solidFill>
                  <a:srgbClr val="000000"/>
                </a:solidFill>
                <a:cs typeface="Times New Roman" pitchFamily="18" charset="0"/>
              </a:rPr>
              <a:t>Allow students 15–30 minutes intervals between class and time to report to work.  </a:t>
            </a:r>
          </a:p>
          <a:p>
            <a:pPr marL="285750" indent="-285750">
              <a:lnSpc>
                <a:spcPts val="2563"/>
              </a:lnSpc>
              <a:spcBef>
                <a:spcPts val="600"/>
              </a:spcBef>
              <a:buClr>
                <a:schemeClr val="accent1"/>
              </a:buClr>
              <a:buFont typeface="Arial" panose="020B0604020202020204" pitchFamily="34" charset="0"/>
              <a:buChar char="•"/>
            </a:pPr>
            <a:r>
              <a:rPr lang="en-US" sz="1600" dirty="0">
                <a:solidFill>
                  <a:srgbClr val="000000"/>
                </a:solidFill>
                <a:cs typeface="Times New Roman" pitchFamily="18" charset="0"/>
              </a:rPr>
              <a:t>Have your FWS students complete the paper sign-in sheet available online in order to make sure the online timesheet is accurate before you approve it.  </a:t>
            </a:r>
          </a:p>
          <a:p>
            <a:pPr marL="285750" indent="-285750">
              <a:lnSpc>
                <a:spcPts val="2563"/>
              </a:lnSpc>
              <a:spcBef>
                <a:spcPts val="600"/>
              </a:spcBef>
              <a:buClr>
                <a:schemeClr val="accent1"/>
              </a:buClr>
              <a:buFont typeface="Arial" panose="020B0604020202020204" pitchFamily="34" charset="0"/>
              <a:buChar char="•"/>
            </a:pPr>
            <a:r>
              <a:rPr lang="en-US" sz="1600" dirty="0">
                <a:solidFill>
                  <a:srgbClr val="000000"/>
                </a:solidFill>
                <a:cs typeface="Times New Roman" pitchFamily="18" charset="0"/>
              </a:rPr>
              <a:t>Students will not be paid by FWS funds if they work over their award, thus students must be paid out of the departmental budget per CUNY-OUC guidelines.</a:t>
            </a:r>
          </a:p>
          <a:p>
            <a:pPr marL="285750" indent="-285750">
              <a:lnSpc>
                <a:spcPts val="2563"/>
              </a:lnSpc>
              <a:spcBef>
                <a:spcPts val="600"/>
              </a:spcBef>
              <a:buClr>
                <a:schemeClr val="accent1"/>
              </a:buClr>
              <a:buFont typeface="Arial" panose="020B0604020202020204" pitchFamily="34" charset="0"/>
              <a:buChar char="•"/>
            </a:pPr>
            <a:r>
              <a:rPr lang="en-US" sz="1600" dirty="0">
                <a:solidFill>
                  <a:srgbClr val="000000"/>
                </a:solidFill>
                <a:cs typeface="Times New Roman" pitchFamily="18" charset="0"/>
              </a:rPr>
              <a:t>Terminate students who have exhausted their award for the semester. </a:t>
            </a:r>
          </a:p>
          <a:p>
            <a:pPr marL="285750" indent="-285750">
              <a:lnSpc>
                <a:spcPts val="2563"/>
              </a:lnSpc>
              <a:spcBef>
                <a:spcPts val="600"/>
              </a:spcBef>
              <a:buClr>
                <a:schemeClr val="accent1"/>
              </a:buClr>
              <a:buFont typeface="Arial" panose="020B0604020202020204" pitchFamily="34" charset="0"/>
              <a:buChar char="•"/>
            </a:pPr>
            <a:r>
              <a:rPr lang="en-US" sz="1600" dirty="0">
                <a:solidFill>
                  <a:srgbClr val="000000"/>
                </a:solidFill>
                <a:cs typeface="Times New Roman" pitchFamily="18" charset="0"/>
              </a:rPr>
              <a:t>Students are allowed to work during Session 2, only if, they are registered for at least 6 credits during session 1.</a:t>
            </a:r>
          </a:p>
          <a:p>
            <a:pPr marL="285750" indent="-285750">
              <a:lnSpc>
                <a:spcPts val="2563"/>
              </a:lnSpc>
              <a:spcBef>
                <a:spcPts val="600"/>
              </a:spcBef>
              <a:buClr>
                <a:schemeClr val="accent1"/>
              </a:buClr>
              <a:buFont typeface="Arial" panose="020B0604020202020204" pitchFamily="34" charset="0"/>
              <a:buChar char="•"/>
            </a:pPr>
            <a:r>
              <a:rPr lang="en-US" sz="1600" dirty="0">
                <a:solidFill>
                  <a:srgbClr val="000000"/>
                </a:solidFill>
                <a:cs typeface="Times New Roman" pitchFamily="18" charset="0"/>
              </a:rPr>
              <a:t>Students who drop below 6 credits in session 1, must stop working immediately.</a:t>
            </a:r>
          </a:p>
          <a:p>
            <a:pPr marL="285750" indent="-285750">
              <a:lnSpc>
                <a:spcPts val="2563"/>
              </a:lnSpc>
              <a:spcBef>
                <a:spcPts val="600"/>
              </a:spcBef>
              <a:buClr>
                <a:schemeClr val="accent1"/>
              </a:buClr>
              <a:buFont typeface="Arial" panose="020B0604020202020204" pitchFamily="34" charset="0"/>
              <a:buChar char="•"/>
            </a:pPr>
            <a:r>
              <a:rPr lang="en-US" sz="1600" dirty="0">
                <a:solidFill>
                  <a:srgbClr val="000000"/>
                </a:solidFill>
                <a:cs typeface="Times New Roman" pitchFamily="18" charset="0"/>
              </a:rPr>
              <a:t>Keep copy of records on file for up to seven years after student’s last date of attendance for auditing purposes.</a:t>
            </a:r>
          </a:p>
        </p:txBody>
      </p:sp>
      <p:sp>
        <p:nvSpPr>
          <p:cNvPr id="12291" name="Title 1"/>
          <p:cNvSpPr txBox="1">
            <a:spLocks noChangeAspect="1"/>
          </p:cNvSpPr>
          <p:nvPr/>
        </p:nvSpPr>
        <p:spPr bwMode="auto">
          <a:xfrm>
            <a:off x="1714500" y="273050"/>
            <a:ext cx="6429375" cy="517525"/>
          </a:xfrm>
          <a:prstGeom prst="rect">
            <a:avLst/>
          </a:prstGeom>
          <a:noFill/>
          <a:ln w="9525">
            <a:noFill/>
            <a:miter lim="800000"/>
            <a:headEnd/>
            <a:tailEnd/>
          </a:ln>
        </p:spPr>
        <p:txBody>
          <a:bodyPr lIns="0" tIns="0" rIns="0" bIns="0" anchor="b"/>
          <a:lstStyle/>
          <a:p>
            <a:pPr>
              <a:lnSpc>
                <a:spcPts val="3325"/>
              </a:lnSpc>
            </a:pPr>
            <a:endParaRPr lang="en-US" altLang="en-US" sz="2800" b="1">
              <a:solidFill>
                <a:srgbClr val="000000"/>
              </a:solidFill>
            </a:endParaRPr>
          </a:p>
        </p:txBody>
      </p:sp>
      <p:pic>
        <p:nvPicPr>
          <p:cNvPr id="12292" name="Picture 5" descr="LAG ppt quarter back logo.jpg"/>
          <p:cNvPicPr>
            <a:picLocks noChangeAspect="1"/>
          </p:cNvPicPr>
          <p:nvPr/>
        </p:nvPicPr>
        <p:blipFill>
          <a:blip r:embed="rId3"/>
          <a:srcRect/>
          <a:stretch>
            <a:fillRect/>
          </a:stretch>
        </p:blipFill>
        <p:spPr bwMode="auto">
          <a:xfrm>
            <a:off x="0" y="0"/>
            <a:ext cx="1714500" cy="6858000"/>
          </a:xfrm>
          <a:prstGeom prst="rect">
            <a:avLst/>
          </a:prstGeom>
          <a:noFill/>
          <a:ln w="9525">
            <a:noFill/>
            <a:miter lim="800000"/>
            <a:headEnd/>
            <a:tailEnd/>
          </a:ln>
        </p:spPr>
      </p:pic>
      <p:pic>
        <p:nvPicPr>
          <p:cNvPr id="12293" name="Picture 6" descr="logo RGB PL65.tif"/>
          <p:cNvPicPr>
            <a:picLocks noChangeAspect="1"/>
          </p:cNvPicPr>
          <p:nvPr/>
        </p:nvPicPr>
        <p:blipFill>
          <a:blip r:embed="rId4"/>
          <a:srcRect/>
          <a:stretch>
            <a:fillRect/>
          </a:stretch>
        </p:blipFill>
        <p:spPr bwMode="auto">
          <a:xfrm>
            <a:off x="417513" y="4938713"/>
            <a:ext cx="836612" cy="981075"/>
          </a:xfrm>
          <a:prstGeom prst="rect">
            <a:avLst/>
          </a:prstGeom>
          <a:noFill/>
          <a:ln w="9525">
            <a:noFill/>
            <a:miter lim="800000"/>
            <a:headEnd/>
            <a:tailEnd/>
          </a:ln>
        </p:spPr>
      </p:pic>
      <p:sp>
        <p:nvSpPr>
          <p:cNvPr id="12294" name="Title 1"/>
          <p:cNvSpPr txBox="1">
            <a:spLocks noChangeAspect="1"/>
          </p:cNvSpPr>
          <p:nvPr/>
        </p:nvSpPr>
        <p:spPr bwMode="auto">
          <a:xfrm>
            <a:off x="1773622" y="0"/>
            <a:ext cx="6889530" cy="1489166"/>
          </a:xfrm>
          <a:prstGeom prst="rect">
            <a:avLst/>
          </a:prstGeom>
          <a:noFill/>
          <a:ln w="9525">
            <a:noFill/>
            <a:miter lim="800000"/>
            <a:headEnd/>
            <a:tailEnd/>
          </a:ln>
        </p:spPr>
        <p:txBody>
          <a:bodyPr lIns="0" tIns="0" rIns="0" bIns="0" anchor="b"/>
          <a:lstStyle/>
          <a:p>
            <a:pPr algn="ctr">
              <a:lnSpc>
                <a:spcPts val="3325"/>
              </a:lnSpc>
            </a:pPr>
            <a:endParaRPr lang="en-US" sz="3200" b="1" dirty="0"/>
          </a:p>
          <a:p>
            <a:pPr algn="ctr">
              <a:lnSpc>
                <a:spcPts val="3325"/>
              </a:lnSpc>
            </a:pPr>
            <a:endParaRPr lang="en-US" sz="3200" b="1" dirty="0"/>
          </a:p>
          <a:p>
            <a:pPr algn="ctr">
              <a:lnSpc>
                <a:spcPts val="3325"/>
              </a:lnSpc>
            </a:pPr>
            <a:endParaRPr lang="en-US" sz="3200" b="1" dirty="0"/>
          </a:p>
          <a:p>
            <a:pPr algn="ctr">
              <a:lnSpc>
                <a:spcPts val="3325"/>
              </a:lnSpc>
            </a:pPr>
            <a:endParaRPr lang="en-US" sz="3200" b="1" dirty="0"/>
          </a:p>
          <a:p>
            <a:pPr algn="ctr">
              <a:lnSpc>
                <a:spcPts val="3325"/>
              </a:lnSpc>
            </a:pPr>
            <a:endParaRPr lang="en-US" sz="3200" b="1" dirty="0"/>
          </a:p>
          <a:p>
            <a:pPr algn="ctr">
              <a:lnSpc>
                <a:spcPts val="3325"/>
              </a:lnSpc>
            </a:pPr>
            <a:endParaRPr lang="en-US" sz="3200" b="1" dirty="0"/>
          </a:p>
          <a:p>
            <a:pPr algn="ctr">
              <a:lnSpc>
                <a:spcPts val="3325"/>
              </a:lnSpc>
            </a:pPr>
            <a:endParaRPr lang="en-US" sz="3200" b="1" dirty="0"/>
          </a:p>
          <a:p>
            <a:pPr algn="ctr">
              <a:lnSpc>
                <a:spcPts val="3325"/>
              </a:lnSpc>
            </a:pPr>
            <a:r>
              <a:rPr lang="en-US" sz="3200" b="1" dirty="0"/>
              <a:t>  </a:t>
            </a:r>
            <a:r>
              <a:rPr lang="en-US" sz="3200" b="1" dirty="0">
                <a:solidFill>
                  <a:srgbClr val="FF0000"/>
                </a:solidFill>
              </a:rPr>
              <a:t>Avoid Paying Students with Funds from your Department:</a:t>
            </a:r>
            <a:br>
              <a:rPr lang="en-US" sz="3200" b="1" dirty="0">
                <a:solidFill>
                  <a:srgbClr val="FF0000"/>
                </a:solidFill>
                <a:cs typeface="Times New Roman" pitchFamily="18" charset="0"/>
              </a:rPr>
            </a:br>
            <a:endParaRPr lang="en-US" altLang="en-US" sz="3000" dirty="0">
              <a:solidFill>
                <a:srgbClr val="FF0000"/>
              </a:solidFill>
            </a:endParaRPr>
          </a:p>
        </p:txBody>
      </p:sp>
    </p:spTree>
  </p:cSld>
  <p:clrMapOvr>
    <a:masterClrMapping/>
  </p:clrMapOvr>
  <p:transition spd="slow">
    <p:split orient="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3"/>
          <p:cNvSpPr txBox="1">
            <a:spLocks noChangeAspect="1"/>
          </p:cNvSpPr>
          <p:nvPr/>
        </p:nvSpPr>
        <p:spPr bwMode="auto">
          <a:xfrm>
            <a:off x="1714500" y="973313"/>
            <a:ext cx="7287610" cy="5675842"/>
          </a:xfrm>
          <a:prstGeom prst="rect">
            <a:avLst/>
          </a:prstGeom>
          <a:noFill/>
          <a:ln w="9525">
            <a:noFill/>
            <a:miter lim="800000"/>
            <a:headEnd/>
            <a:tailEnd/>
          </a:ln>
        </p:spPr>
        <p:txBody>
          <a:bodyPr lIns="0" tIns="0" rIns="0" bIns="0"/>
          <a:lstStyle/>
          <a:p>
            <a:pPr marL="285750" indent="-285750">
              <a:spcAft>
                <a:spcPts val="1200"/>
              </a:spcAft>
              <a:buFont typeface="Arial" panose="020B0604020202020204" pitchFamily="34" charset="0"/>
              <a:buChar char="•"/>
            </a:pPr>
            <a:r>
              <a:rPr lang="en-US" sz="1500" dirty="0">
                <a:cs typeface="Times New Roman" pitchFamily="18" charset="0"/>
              </a:rPr>
              <a:t>Students must take a </a:t>
            </a:r>
            <a:r>
              <a:rPr lang="en-US" sz="1500" b="1" dirty="0">
                <a:cs typeface="Times New Roman" pitchFamily="18" charset="0"/>
              </a:rPr>
              <a:t>mandatory</a:t>
            </a:r>
            <a:r>
              <a:rPr lang="en-US" sz="1500" dirty="0">
                <a:cs typeface="Times New Roman" pitchFamily="18" charset="0"/>
              </a:rPr>
              <a:t> 30 minute (unpaid) break after six consecutive hours of work.</a:t>
            </a:r>
          </a:p>
          <a:p>
            <a:pPr marL="285750" indent="-285750">
              <a:spcAft>
                <a:spcPts val="1200"/>
              </a:spcAft>
              <a:buFont typeface="Arial" panose="020B0604020202020204" pitchFamily="34" charset="0"/>
              <a:buChar char="•"/>
            </a:pPr>
            <a:r>
              <a:rPr lang="en-US" sz="1500" dirty="0">
                <a:cs typeface="Times New Roman" pitchFamily="18" charset="0"/>
              </a:rPr>
              <a:t>Students may not work during scheduled class time. </a:t>
            </a:r>
          </a:p>
          <a:p>
            <a:pPr marL="285750" indent="-285750">
              <a:spcAft>
                <a:spcPts val="1200"/>
              </a:spcAft>
              <a:buFont typeface="Arial" panose="020B0604020202020204" pitchFamily="34" charset="0"/>
              <a:buChar char="•"/>
            </a:pPr>
            <a:r>
              <a:rPr lang="en-US" sz="1500" dirty="0">
                <a:solidFill>
                  <a:prstClr val="black"/>
                </a:solidFill>
              </a:rPr>
              <a:t>Students may </a:t>
            </a:r>
            <a:r>
              <a:rPr lang="en-US" sz="1500" b="1" dirty="0">
                <a:solidFill>
                  <a:prstClr val="black"/>
                </a:solidFill>
              </a:rPr>
              <a:t>not</a:t>
            </a:r>
            <a:r>
              <a:rPr lang="en-US" sz="1500" dirty="0">
                <a:solidFill>
                  <a:prstClr val="black"/>
                </a:solidFill>
              </a:rPr>
              <a:t> work during the break in between the Fall and Spring semesters, however students may work during the break in between session I &amp; II.</a:t>
            </a:r>
          </a:p>
          <a:p>
            <a:pPr marL="285750" indent="-285750">
              <a:spcAft>
                <a:spcPts val="1200"/>
              </a:spcAft>
              <a:buFont typeface="Arial" panose="020B0604020202020204" pitchFamily="34" charset="0"/>
              <a:buChar char="•"/>
            </a:pPr>
            <a:r>
              <a:rPr lang="en-US" sz="1500" dirty="0">
                <a:solidFill>
                  <a:prstClr val="black"/>
                </a:solidFill>
              </a:rPr>
              <a:t>Students may work during the holidays if the college/department is open for business. </a:t>
            </a:r>
          </a:p>
          <a:p>
            <a:pPr marL="285750" indent="-285750">
              <a:spcAft>
                <a:spcPts val="1200"/>
              </a:spcAft>
              <a:buFont typeface="Arial" panose="020B0604020202020204" pitchFamily="34" charset="0"/>
              <a:buChar char="•"/>
            </a:pPr>
            <a:r>
              <a:rPr lang="en-US" sz="1500" dirty="0">
                <a:cs typeface="Times New Roman" pitchFamily="18" charset="0"/>
              </a:rPr>
              <a:t>Federal Work-Study students cannot proctor exams.</a:t>
            </a:r>
          </a:p>
          <a:p>
            <a:pPr marL="285750" lvl="1" indent="-285750">
              <a:spcAft>
                <a:spcPts val="1200"/>
              </a:spcAft>
              <a:buFont typeface="Arial" panose="020B0604020202020204" pitchFamily="34" charset="0"/>
              <a:buChar char="•"/>
            </a:pPr>
            <a:r>
              <a:rPr lang="en-US" sz="1500" dirty="0"/>
              <a:t>Students can begin working </a:t>
            </a:r>
            <a:r>
              <a:rPr lang="en-US" sz="1500" u="sng" dirty="0"/>
              <a:t>only</a:t>
            </a:r>
            <a:r>
              <a:rPr lang="en-US" sz="1500" dirty="0"/>
              <a:t> after they receive an email authorization from SFS-Payroll office.</a:t>
            </a:r>
          </a:p>
          <a:p>
            <a:pPr marL="285750" lvl="1" indent="-285750">
              <a:spcAft>
                <a:spcPts val="1200"/>
              </a:spcAft>
              <a:buFont typeface="Arial" panose="020B0604020202020204" pitchFamily="34" charset="0"/>
              <a:buChar char="•"/>
            </a:pPr>
            <a:r>
              <a:rPr lang="en-US" sz="1500" dirty="0">
                <a:solidFill>
                  <a:prstClr val="black"/>
                </a:solidFill>
              </a:rPr>
              <a:t>Students </a:t>
            </a:r>
            <a:r>
              <a:rPr lang="en-US" sz="1500" u="sng" dirty="0">
                <a:solidFill>
                  <a:prstClr val="black"/>
                </a:solidFill>
              </a:rPr>
              <a:t>must</a:t>
            </a:r>
            <a:r>
              <a:rPr lang="en-US" sz="1500" dirty="0">
                <a:solidFill>
                  <a:prstClr val="black"/>
                </a:solidFill>
              </a:rPr>
              <a:t> be supervised at all times.  Designate a full-time alternate supervisor in the event that the primary supervisor is out of the office.</a:t>
            </a:r>
            <a:endParaRPr lang="en-US" sz="1500" dirty="0">
              <a:cs typeface="Times New Roman" pitchFamily="18" charset="0"/>
            </a:endParaRPr>
          </a:p>
          <a:p>
            <a:pPr marL="285750" indent="-285750">
              <a:spcAft>
                <a:spcPts val="1200"/>
              </a:spcAft>
              <a:buFont typeface="Arial" panose="020B0604020202020204" pitchFamily="34" charset="0"/>
              <a:buChar char="•"/>
            </a:pPr>
            <a:r>
              <a:rPr lang="en-US" sz="1500" dirty="0">
                <a:cs typeface="Times New Roman" pitchFamily="18" charset="0"/>
              </a:rPr>
              <a:t>College staff that are under the following budgets/titles cannot be supervisors, therefore cannot be listed on the contract and/or approve timesheets for FWS students:</a:t>
            </a:r>
          </a:p>
          <a:p>
            <a:pPr marL="801688" lvl="1" indent="-344488">
              <a:spcAft>
                <a:spcPts val="0"/>
              </a:spcAft>
              <a:buFont typeface="Wingdings" pitchFamily="2" charset="2"/>
              <a:buChar char="Ø"/>
            </a:pPr>
            <a:r>
              <a:rPr lang="en-US" sz="1500" dirty="0">
                <a:cs typeface="Times New Roman" pitchFamily="18" charset="0"/>
              </a:rPr>
              <a:t>Research Foundation</a:t>
            </a:r>
          </a:p>
          <a:p>
            <a:pPr marL="801688" lvl="1" indent="-344488">
              <a:spcAft>
                <a:spcPts val="0"/>
              </a:spcAft>
              <a:buFont typeface="Wingdings" pitchFamily="2" charset="2"/>
              <a:buChar char="Ø"/>
            </a:pPr>
            <a:r>
              <a:rPr lang="en-US" sz="1500" dirty="0">
                <a:cs typeface="Times New Roman" pitchFamily="18" charset="0"/>
              </a:rPr>
              <a:t>College Assistants</a:t>
            </a:r>
          </a:p>
          <a:p>
            <a:pPr marL="801688" lvl="1" indent="-344488">
              <a:spcAft>
                <a:spcPts val="0"/>
              </a:spcAft>
              <a:buFont typeface="Wingdings" pitchFamily="2" charset="2"/>
              <a:buChar char="Ø"/>
            </a:pPr>
            <a:r>
              <a:rPr lang="en-US" sz="1500" dirty="0"/>
              <a:t>College Association</a:t>
            </a:r>
            <a:endParaRPr lang="en-US" altLang="en-US" sz="1500" i="1" dirty="0">
              <a:solidFill>
                <a:srgbClr val="FF0000"/>
              </a:solidFill>
            </a:endParaRPr>
          </a:p>
        </p:txBody>
      </p:sp>
      <p:sp>
        <p:nvSpPr>
          <p:cNvPr id="12291" name="Title 1"/>
          <p:cNvSpPr txBox="1">
            <a:spLocks noChangeAspect="1"/>
          </p:cNvSpPr>
          <p:nvPr/>
        </p:nvSpPr>
        <p:spPr bwMode="auto">
          <a:xfrm>
            <a:off x="1714500" y="273050"/>
            <a:ext cx="6429375" cy="517525"/>
          </a:xfrm>
          <a:prstGeom prst="rect">
            <a:avLst/>
          </a:prstGeom>
          <a:noFill/>
          <a:ln w="9525">
            <a:noFill/>
            <a:miter lim="800000"/>
            <a:headEnd/>
            <a:tailEnd/>
          </a:ln>
        </p:spPr>
        <p:txBody>
          <a:bodyPr lIns="0" tIns="0" rIns="0" bIns="0" anchor="b"/>
          <a:lstStyle/>
          <a:p>
            <a:pPr>
              <a:lnSpc>
                <a:spcPts val="3325"/>
              </a:lnSpc>
            </a:pPr>
            <a:endParaRPr lang="en-US" altLang="en-US" sz="2800" b="1">
              <a:solidFill>
                <a:srgbClr val="000000"/>
              </a:solidFill>
            </a:endParaRPr>
          </a:p>
        </p:txBody>
      </p:sp>
      <p:pic>
        <p:nvPicPr>
          <p:cNvPr id="12292" name="Picture 5" descr="LAG ppt quarter back logo.jpg"/>
          <p:cNvPicPr>
            <a:picLocks noChangeAspect="1"/>
          </p:cNvPicPr>
          <p:nvPr/>
        </p:nvPicPr>
        <p:blipFill>
          <a:blip r:embed="rId2"/>
          <a:srcRect/>
          <a:stretch>
            <a:fillRect/>
          </a:stretch>
        </p:blipFill>
        <p:spPr bwMode="auto">
          <a:xfrm>
            <a:off x="0" y="0"/>
            <a:ext cx="1714500" cy="6858000"/>
          </a:xfrm>
          <a:prstGeom prst="rect">
            <a:avLst/>
          </a:prstGeom>
          <a:noFill/>
          <a:ln w="9525">
            <a:noFill/>
            <a:miter lim="800000"/>
            <a:headEnd/>
            <a:tailEnd/>
          </a:ln>
        </p:spPr>
      </p:pic>
      <p:pic>
        <p:nvPicPr>
          <p:cNvPr id="12293" name="Picture 6" descr="logo RGB PL65.tif"/>
          <p:cNvPicPr>
            <a:picLocks noChangeAspect="1"/>
          </p:cNvPicPr>
          <p:nvPr/>
        </p:nvPicPr>
        <p:blipFill>
          <a:blip r:embed="rId3"/>
          <a:srcRect/>
          <a:stretch>
            <a:fillRect/>
          </a:stretch>
        </p:blipFill>
        <p:spPr bwMode="auto">
          <a:xfrm>
            <a:off x="417513" y="4938713"/>
            <a:ext cx="836612" cy="981075"/>
          </a:xfrm>
          <a:prstGeom prst="rect">
            <a:avLst/>
          </a:prstGeom>
          <a:noFill/>
          <a:ln w="9525">
            <a:noFill/>
            <a:miter lim="800000"/>
            <a:headEnd/>
            <a:tailEnd/>
          </a:ln>
        </p:spPr>
      </p:pic>
      <p:sp>
        <p:nvSpPr>
          <p:cNvPr id="12294" name="Title 1"/>
          <p:cNvSpPr txBox="1">
            <a:spLocks noChangeAspect="1"/>
          </p:cNvSpPr>
          <p:nvPr/>
        </p:nvSpPr>
        <p:spPr bwMode="auto">
          <a:xfrm>
            <a:off x="1714500" y="90312"/>
            <a:ext cx="7183438" cy="674156"/>
          </a:xfrm>
          <a:prstGeom prst="rect">
            <a:avLst/>
          </a:prstGeom>
          <a:noFill/>
          <a:ln w="9525">
            <a:noFill/>
            <a:miter lim="800000"/>
            <a:headEnd/>
            <a:tailEnd/>
          </a:ln>
        </p:spPr>
        <p:txBody>
          <a:bodyPr lIns="0" tIns="0" rIns="0" bIns="0" anchor="b"/>
          <a:lstStyle/>
          <a:p>
            <a:pPr algn="ctr">
              <a:lnSpc>
                <a:spcPts val="3325"/>
              </a:lnSpc>
            </a:pPr>
            <a:r>
              <a:rPr lang="en-US" altLang="en-US" sz="3200" dirty="0">
                <a:solidFill>
                  <a:srgbClr val="C00000"/>
                </a:solidFill>
              </a:rPr>
              <a:t>FWS Regulations:</a:t>
            </a:r>
          </a:p>
        </p:txBody>
      </p:sp>
    </p:spTree>
  </p:cSld>
  <p:clrMapOvr>
    <a:masterClrMapping/>
  </p:clrMapOvr>
  <p:transition spd="slow">
    <p:split orient="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3"/>
          <p:cNvSpPr txBox="1">
            <a:spLocks noChangeAspect="1"/>
          </p:cNvSpPr>
          <p:nvPr/>
        </p:nvSpPr>
        <p:spPr bwMode="auto">
          <a:xfrm>
            <a:off x="1960563" y="1319213"/>
            <a:ext cx="6726238" cy="5223477"/>
          </a:xfrm>
          <a:prstGeom prst="rect">
            <a:avLst/>
          </a:prstGeom>
          <a:noFill/>
          <a:ln w="9525">
            <a:noFill/>
            <a:miter lim="800000"/>
            <a:headEnd/>
            <a:tailEnd/>
          </a:ln>
        </p:spPr>
        <p:txBody>
          <a:bodyPr lIns="0" tIns="0" rIns="0" bIns="0"/>
          <a:lstStyle/>
          <a:p>
            <a:pPr marL="457200" indent="-457200">
              <a:lnSpc>
                <a:spcPct val="150000"/>
              </a:lnSpc>
              <a:buFont typeface="+mj-lt"/>
              <a:buAutoNum type="arabicPeriod"/>
              <a:defRPr/>
            </a:pPr>
            <a:r>
              <a:rPr lang="en-US" sz="1600" dirty="0"/>
              <a:t>Print the paper sign-in sheet available online at the start of each pay period.</a:t>
            </a:r>
          </a:p>
          <a:p>
            <a:pPr marL="457200" indent="-457200">
              <a:lnSpc>
                <a:spcPct val="150000"/>
              </a:lnSpc>
              <a:buFont typeface="+mj-lt"/>
              <a:buAutoNum type="arabicPeriod"/>
              <a:defRPr/>
            </a:pPr>
            <a:r>
              <a:rPr lang="en-US" sz="1600" dirty="0"/>
              <a:t>Students must enter the start and end times on each day they work on the paper sign-in sheet.</a:t>
            </a:r>
          </a:p>
          <a:p>
            <a:pPr marL="457200" indent="-457200">
              <a:lnSpc>
                <a:spcPct val="150000"/>
              </a:lnSpc>
              <a:buFont typeface="+mj-lt"/>
              <a:buAutoNum type="arabicPeriod"/>
              <a:defRPr/>
            </a:pPr>
            <a:r>
              <a:rPr lang="en-US" sz="1600" dirty="0"/>
              <a:t>Transfer the information from the paper sign-in sheet to the online timesheet.</a:t>
            </a:r>
          </a:p>
          <a:p>
            <a:pPr marL="457200" indent="-457200">
              <a:lnSpc>
                <a:spcPct val="150000"/>
              </a:lnSpc>
              <a:buFont typeface="+mj-lt"/>
              <a:buAutoNum type="arabicPeriod"/>
              <a:defRPr/>
            </a:pPr>
            <a:r>
              <a:rPr lang="en-US" sz="1600" dirty="0"/>
              <a:t>Students must submit the paper sign-in sheet to their supervisor by Friday before each timesheet due date. </a:t>
            </a:r>
          </a:p>
          <a:p>
            <a:pPr marL="457200" indent="-457200">
              <a:lnSpc>
                <a:spcPct val="150000"/>
              </a:lnSpc>
              <a:buFont typeface="+mj-lt"/>
              <a:buAutoNum type="arabicPeriod"/>
              <a:defRPr/>
            </a:pPr>
            <a:r>
              <a:rPr lang="en-US" sz="1600" dirty="0"/>
              <a:t>Students must submit the online timesheet for approval by the student’s submission due date, refer to the Payroll Schedule for due dates. </a:t>
            </a:r>
          </a:p>
          <a:p>
            <a:pPr marL="457200" indent="-457200">
              <a:lnSpc>
                <a:spcPct val="150000"/>
              </a:lnSpc>
              <a:buFont typeface="+mj-lt"/>
              <a:buAutoNum type="arabicPeriod"/>
              <a:defRPr/>
            </a:pPr>
            <a:r>
              <a:rPr lang="en-US" sz="1600" dirty="0"/>
              <a:t>Supervisors must check the paper sign-in sheet against the online timesheet for accuracy before approving it. </a:t>
            </a:r>
          </a:p>
          <a:p>
            <a:pPr marL="457200" indent="-457200">
              <a:lnSpc>
                <a:spcPct val="150000"/>
              </a:lnSpc>
              <a:buFont typeface="+mj-lt"/>
              <a:buAutoNum type="arabicPeriod"/>
              <a:defRPr/>
            </a:pPr>
            <a:r>
              <a:rPr lang="en-US" sz="1600" dirty="0"/>
              <a:t>Discrepancies found on the timesheets will result in delayed payment.</a:t>
            </a:r>
          </a:p>
          <a:p>
            <a:pPr>
              <a:lnSpc>
                <a:spcPct val="150000"/>
              </a:lnSpc>
              <a:defRPr/>
            </a:pPr>
            <a:endParaRPr lang="en-US" sz="1400" dirty="0"/>
          </a:p>
        </p:txBody>
      </p:sp>
      <p:sp>
        <p:nvSpPr>
          <p:cNvPr id="13315" name="Title 1"/>
          <p:cNvSpPr txBox="1">
            <a:spLocks noChangeAspect="1"/>
          </p:cNvSpPr>
          <p:nvPr/>
        </p:nvSpPr>
        <p:spPr bwMode="auto">
          <a:xfrm>
            <a:off x="1714500" y="273050"/>
            <a:ext cx="6429375" cy="517525"/>
          </a:xfrm>
          <a:prstGeom prst="rect">
            <a:avLst/>
          </a:prstGeom>
          <a:noFill/>
          <a:ln w="9525">
            <a:noFill/>
            <a:miter lim="800000"/>
            <a:headEnd/>
            <a:tailEnd/>
          </a:ln>
        </p:spPr>
        <p:txBody>
          <a:bodyPr lIns="0" tIns="0" rIns="0" bIns="0" anchor="b"/>
          <a:lstStyle/>
          <a:p>
            <a:pPr>
              <a:lnSpc>
                <a:spcPts val="3325"/>
              </a:lnSpc>
            </a:pPr>
            <a:endParaRPr lang="en-US" altLang="en-US" sz="2800" b="1">
              <a:solidFill>
                <a:srgbClr val="000000"/>
              </a:solidFill>
            </a:endParaRPr>
          </a:p>
        </p:txBody>
      </p:sp>
      <p:pic>
        <p:nvPicPr>
          <p:cNvPr id="13316" name="Picture 5" descr="LAG ppt quarter back logo.jpg"/>
          <p:cNvPicPr>
            <a:picLocks noChangeAspect="1"/>
          </p:cNvPicPr>
          <p:nvPr/>
        </p:nvPicPr>
        <p:blipFill>
          <a:blip r:embed="rId2"/>
          <a:srcRect/>
          <a:stretch>
            <a:fillRect/>
          </a:stretch>
        </p:blipFill>
        <p:spPr bwMode="auto">
          <a:xfrm>
            <a:off x="0" y="0"/>
            <a:ext cx="1714500" cy="6858000"/>
          </a:xfrm>
          <a:prstGeom prst="rect">
            <a:avLst/>
          </a:prstGeom>
          <a:noFill/>
          <a:ln w="9525">
            <a:noFill/>
            <a:miter lim="800000"/>
            <a:headEnd/>
            <a:tailEnd/>
          </a:ln>
        </p:spPr>
      </p:pic>
      <p:pic>
        <p:nvPicPr>
          <p:cNvPr id="13317" name="Picture 6" descr="logo RGB PL65.tif"/>
          <p:cNvPicPr>
            <a:picLocks noChangeAspect="1"/>
          </p:cNvPicPr>
          <p:nvPr/>
        </p:nvPicPr>
        <p:blipFill>
          <a:blip r:embed="rId3"/>
          <a:srcRect/>
          <a:stretch>
            <a:fillRect/>
          </a:stretch>
        </p:blipFill>
        <p:spPr bwMode="auto">
          <a:xfrm>
            <a:off x="417513" y="4938713"/>
            <a:ext cx="836612" cy="981075"/>
          </a:xfrm>
          <a:prstGeom prst="rect">
            <a:avLst/>
          </a:prstGeom>
          <a:noFill/>
          <a:ln w="9525">
            <a:noFill/>
            <a:miter lim="800000"/>
            <a:headEnd/>
            <a:tailEnd/>
          </a:ln>
        </p:spPr>
      </p:pic>
      <p:sp>
        <p:nvSpPr>
          <p:cNvPr id="13318" name="Title 1"/>
          <p:cNvSpPr txBox="1">
            <a:spLocks noChangeAspect="1"/>
          </p:cNvSpPr>
          <p:nvPr/>
        </p:nvSpPr>
        <p:spPr bwMode="auto">
          <a:xfrm>
            <a:off x="1714500" y="0"/>
            <a:ext cx="7183438" cy="1079863"/>
          </a:xfrm>
          <a:prstGeom prst="rect">
            <a:avLst/>
          </a:prstGeom>
          <a:noFill/>
          <a:ln w="9525">
            <a:noFill/>
            <a:miter lim="800000"/>
            <a:headEnd/>
            <a:tailEnd/>
          </a:ln>
        </p:spPr>
        <p:txBody>
          <a:bodyPr lIns="0" tIns="0" rIns="0" bIns="0" anchor="b"/>
          <a:lstStyle/>
          <a:p>
            <a:pPr algn="ctr">
              <a:lnSpc>
                <a:spcPts val="3325"/>
              </a:lnSpc>
            </a:pPr>
            <a:r>
              <a:rPr lang="en-US" altLang="en-US" sz="2800" dirty="0">
                <a:solidFill>
                  <a:srgbClr val="C00000"/>
                </a:solidFill>
              </a:rPr>
              <a:t>Important steps to take before submitting/approving the online timesheet:</a:t>
            </a:r>
          </a:p>
        </p:txBody>
      </p:sp>
    </p:spTree>
    <p:extLst>
      <p:ext uri="{BB962C8B-B14F-4D97-AF65-F5344CB8AC3E}">
        <p14:creationId xmlns:p14="http://schemas.microsoft.com/office/powerpoint/2010/main" val="2699946626"/>
      </p:ext>
    </p:extLst>
  </p:cSld>
  <p:clrMapOvr>
    <a:masterClrMapping/>
  </p:clrMapOvr>
  <p:transition spd="slow">
    <p:split dir="in"/>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1688" y="358617"/>
            <a:ext cx="6936846" cy="1165383"/>
          </a:xfrm>
        </p:spPr>
        <p:txBody>
          <a:bodyPr>
            <a:noAutofit/>
          </a:bodyPr>
          <a:lstStyle/>
          <a:p>
            <a:r>
              <a:rPr lang="en-US" sz="2400" b="1" dirty="0">
                <a:solidFill>
                  <a:srgbClr val="FF0000"/>
                </a:solidFill>
              </a:rPr>
              <a:t>CUNY Computer Resource and Equal Opportunity &amp; Non-Discrimination Policy:</a:t>
            </a:r>
            <a:endParaRPr lang="en-US" sz="2400" dirty="0">
              <a:solidFill>
                <a:srgbClr val="FF0000"/>
              </a:solidFill>
              <a:effectLst/>
            </a:endParaRPr>
          </a:p>
        </p:txBody>
      </p:sp>
      <p:sp>
        <p:nvSpPr>
          <p:cNvPr id="3" name="Content Placeholder 2"/>
          <p:cNvSpPr>
            <a:spLocks noGrp="1"/>
          </p:cNvSpPr>
          <p:nvPr>
            <p:ph idx="1"/>
          </p:nvPr>
        </p:nvSpPr>
        <p:spPr>
          <a:xfrm>
            <a:off x="2071688" y="1399822"/>
            <a:ext cx="6936845" cy="4628445"/>
          </a:xfrm>
        </p:spPr>
        <p:txBody>
          <a:bodyPr>
            <a:normAutofit/>
          </a:bodyPr>
          <a:lstStyle/>
          <a:p>
            <a:endParaRPr lang="en-US" sz="2000" dirty="0"/>
          </a:p>
          <a:p>
            <a:pPr>
              <a:spcBef>
                <a:spcPts val="1200"/>
              </a:spcBef>
              <a:buFont typeface="Wingdings" pitchFamily="2" charset="2"/>
              <a:buChar char="Ø"/>
            </a:pPr>
            <a:r>
              <a:rPr lang="en-US" sz="1700" dirty="0">
                <a:cs typeface="Arial" panose="020B0604020202020204" pitchFamily="34" charset="0"/>
              </a:rPr>
              <a:t>Students may not access a CUNY Computer Resource without authorization or use it for purposes beyond the scope of authorization within or outside of CUNY.  CUNY Computer Resources may not be used for any purpose or in any manner that violates CUNY rules, regulations or policies, or federal, state or local law.  For more information, please visit </a:t>
            </a:r>
            <a:r>
              <a:rPr lang="en-US" sz="1700" u="sng" dirty="0">
                <a:cs typeface="Arial" panose="020B0604020202020204" pitchFamily="34" charset="0"/>
                <a:hlinkClick r:id="rId2"/>
              </a:rPr>
              <a:t>http://www.cuny.edu/about/administration/offices/CIS/policies/ComputerUsePolicy.pdf</a:t>
            </a:r>
            <a:endParaRPr lang="en-US" sz="1700" dirty="0">
              <a:cs typeface="Arial" panose="020B0604020202020204" pitchFamily="34" charset="0"/>
            </a:endParaRPr>
          </a:p>
          <a:p>
            <a:pPr marL="0" indent="0">
              <a:spcBef>
                <a:spcPts val="1200"/>
              </a:spcBef>
              <a:buNone/>
            </a:pPr>
            <a:endParaRPr lang="en-US" sz="1700" dirty="0"/>
          </a:p>
          <a:p>
            <a:pPr>
              <a:spcBef>
                <a:spcPts val="1200"/>
              </a:spcBef>
              <a:buFont typeface="Wingdings" pitchFamily="2" charset="2"/>
              <a:buChar char="Ø"/>
            </a:pPr>
            <a:r>
              <a:rPr lang="en-US" sz="1700" dirty="0">
                <a:cs typeface="Arial" panose="020B0604020202020204" pitchFamily="34" charset="0"/>
              </a:rPr>
              <a:t>Students can view the Equal Opportunity and Non-Discrimination Policy on the college website at </a:t>
            </a:r>
            <a:r>
              <a:rPr lang="en-US" sz="1700" dirty="0">
                <a:cs typeface="Arial" panose="020B0604020202020204" pitchFamily="34" charset="0"/>
                <a:hlinkClick r:id="rId3"/>
              </a:rPr>
              <a:t>https://www.laguardia.edu/uploadedFiles/Main_Site/Content/Departments/Legal_Affairs_Compliance_and_Diversity/Docs/CUNY-Policy-Equal-Opportunity-and-Non-Discrimination.pdf</a:t>
            </a:r>
            <a:endParaRPr lang="en-US" sz="1700" dirty="0">
              <a:cs typeface="Arial" panose="020B0604020202020204" pitchFamily="34" charset="0"/>
            </a:endParaRPr>
          </a:p>
          <a:p>
            <a:pPr marL="0" indent="0">
              <a:spcBef>
                <a:spcPts val="1200"/>
              </a:spcBef>
              <a:buNone/>
            </a:pPr>
            <a:endParaRPr lang="en-US" sz="2000" dirty="0"/>
          </a:p>
          <a:p>
            <a:pPr>
              <a:spcBef>
                <a:spcPts val="1200"/>
              </a:spcBef>
              <a:buFont typeface="Wingdings" pitchFamily="2" charset="2"/>
              <a:buChar char="Ø"/>
            </a:pPr>
            <a:endParaRPr lang="en-US" sz="1800" dirty="0"/>
          </a:p>
        </p:txBody>
      </p:sp>
      <p:grpSp>
        <p:nvGrpSpPr>
          <p:cNvPr id="4" name="Group 3"/>
          <p:cNvGrpSpPr/>
          <p:nvPr/>
        </p:nvGrpSpPr>
        <p:grpSpPr>
          <a:xfrm>
            <a:off x="0" y="0"/>
            <a:ext cx="2071688" cy="6858000"/>
            <a:chOff x="0" y="0"/>
            <a:chExt cx="2071688" cy="6858000"/>
          </a:xfrm>
        </p:grpSpPr>
        <p:pic>
          <p:nvPicPr>
            <p:cNvPr id="5" name="Picture 12" descr="LAG ppt quarter back logo.jpg"/>
            <p:cNvPicPr>
              <a:picLocks/>
            </p:cNvPicPr>
            <p:nvPr/>
          </p:nvPicPr>
          <p:blipFill>
            <a:blip r:embed="rId4"/>
            <a:srcRect/>
            <a:stretch>
              <a:fillRect/>
            </a:stretch>
          </p:blipFill>
          <p:spPr bwMode="auto">
            <a:xfrm>
              <a:off x="0" y="0"/>
              <a:ext cx="2071688" cy="6858000"/>
            </a:xfrm>
            <a:prstGeom prst="rect">
              <a:avLst/>
            </a:prstGeom>
            <a:noFill/>
            <a:ln w="9525">
              <a:noFill/>
              <a:miter lim="800000"/>
              <a:headEnd/>
              <a:tailEnd/>
            </a:ln>
          </p:spPr>
        </p:pic>
        <p:pic>
          <p:nvPicPr>
            <p:cNvPr id="6" name="Picture 6" descr="logo RGB PL65.tif"/>
            <p:cNvPicPr>
              <a:picLocks noChangeAspect="1"/>
            </p:cNvPicPr>
            <p:nvPr/>
          </p:nvPicPr>
          <p:blipFill>
            <a:blip r:embed="rId5"/>
            <a:srcRect/>
            <a:stretch>
              <a:fillRect/>
            </a:stretch>
          </p:blipFill>
          <p:spPr bwMode="auto">
            <a:xfrm>
              <a:off x="422275" y="4945063"/>
              <a:ext cx="836613" cy="979487"/>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2152034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2" descr="back plain.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16388" name="Picture 9" descr="logo RGB PL65.tif"/>
          <p:cNvPicPr>
            <a:picLocks noChangeAspect="1"/>
          </p:cNvPicPr>
          <p:nvPr/>
        </p:nvPicPr>
        <p:blipFill>
          <a:blip r:embed="rId3"/>
          <a:srcRect/>
          <a:stretch>
            <a:fillRect/>
          </a:stretch>
        </p:blipFill>
        <p:spPr bwMode="auto">
          <a:xfrm>
            <a:off x="369888" y="5451475"/>
            <a:ext cx="836612" cy="981075"/>
          </a:xfrm>
          <a:prstGeom prst="rect">
            <a:avLst/>
          </a:prstGeom>
          <a:noFill/>
          <a:ln w="9525">
            <a:noFill/>
            <a:miter lim="800000"/>
            <a:headEnd/>
            <a:tailEnd/>
          </a:ln>
        </p:spPr>
      </p:pic>
      <p:sp>
        <p:nvSpPr>
          <p:cNvPr id="16390" name="TextBox 5"/>
          <p:cNvSpPr txBox="1">
            <a:spLocks noChangeArrowheads="1"/>
          </p:cNvSpPr>
          <p:nvPr/>
        </p:nvSpPr>
        <p:spPr bwMode="auto">
          <a:xfrm>
            <a:off x="3357563" y="5203825"/>
            <a:ext cx="4246562" cy="369332"/>
          </a:xfrm>
          <a:prstGeom prst="rect">
            <a:avLst/>
          </a:prstGeom>
          <a:noFill/>
          <a:ln w="9525">
            <a:noFill/>
            <a:miter lim="800000"/>
            <a:headEnd/>
            <a:tailEnd/>
          </a:ln>
        </p:spPr>
        <p:txBody>
          <a:bodyPr>
            <a:spAutoFit/>
          </a:bodyPr>
          <a:lstStyle/>
          <a:p>
            <a:endParaRPr lang="en-US" altLang="en-US" dirty="0"/>
          </a:p>
        </p:txBody>
      </p:sp>
      <p:sp>
        <p:nvSpPr>
          <p:cNvPr id="8" name="Title 7"/>
          <p:cNvSpPr>
            <a:spLocks noGrp="1"/>
          </p:cNvSpPr>
          <p:nvPr>
            <p:ph type="title"/>
          </p:nvPr>
        </p:nvSpPr>
        <p:spPr>
          <a:xfrm>
            <a:off x="457200" y="1190298"/>
            <a:ext cx="8229600" cy="1269123"/>
          </a:xfrm>
        </p:spPr>
        <p:txBody>
          <a:bodyPr/>
          <a:lstStyle/>
          <a:p>
            <a:r>
              <a:rPr lang="en-US" altLang="en-US" dirty="0">
                <a:solidFill>
                  <a:srgbClr val="FF0000"/>
                </a:solidFill>
              </a:rPr>
              <a:t>Questions???</a:t>
            </a:r>
            <a:endParaRPr lang="en-US" dirty="0"/>
          </a:p>
        </p:txBody>
      </p:sp>
      <p:sp>
        <p:nvSpPr>
          <p:cNvPr id="9" name="Content Placeholder 8"/>
          <p:cNvSpPr>
            <a:spLocks noGrp="1"/>
          </p:cNvSpPr>
          <p:nvPr>
            <p:ph idx="1"/>
          </p:nvPr>
        </p:nvSpPr>
        <p:spPr>
          <a:xfrm>
            <a:off x="457200" y="2538247"/>
            <a:ext cx="8359422" cy="2665577"/>
          </a:xfrm>
        </p:spPr>
        <p:txBody>
          <a:bodyPr/>
          <a:lstStyle/>
          <a:p>
            <a:pPr marL="0" indent="0" algn="ctr">
              <a:buNone/>
            </a:pPr>
            <a:endParaRPr lang="en-US" altLang="en-US" sz="2000" dirty="0"/>
          </a:p>
          <a:p>
            <a:pPr marL="0" indent="0" algn="ctr">
              <a:buNone/>
            </a:pPr>
            <a:r>
              <a:rPr lang="en-US" altLang="en-US" sz="2800" dirty="0"/>
              <a:t>Questions and Inquiries should be sent to:</a:t>
            </a:r>
          </a:p>
          <a:p>
            <a:pPr marL="0" indent="0" algn="ctr">
              <a:buNone/>
            </a:pPr>
            <a:r>
              <a:rPr lang="en-US" altLang="en-US" sz="2800" dirty="0">
                <a:hlinkClick r:id="rId4"/>
              </a:rPr>
              <a:t>FWSJOBS@lagcc.cuny.edu</a:t>
            </a:r>
            <a:endParaRPr lang="en-US" altLang="en-US" sz="2800" dirty="0"/>
          </a:p>
          <a:p>
            <a:pPr marL="0" indent="0" algn="ctr">
              <a:buNone/>
            </a:pPr>
            <a:endParaRPr lang="en-US" altLang="en-US" sz="2800" dirty="0"/>
          </a:p>
          <a:p>
            <a:pPr marL="0" indent="0" algn="ctr">
              <a:buNone/>
            </a:pPr>
            <a:r>
              <a:rPr lang="en-US" altLang="en-US" sz="2600" dirty="0"/>
              <a:t>Or visit the FWS office located in SFS-Payroll, C-113</a:t>
            </a:r>
          </a:p>
          <a:p>
            <a:endParaRPr lang="en-US" dirty="0"/>
          </a:p>
        </p:txBody>
      </p:sp>
    </p:spTree>
  </p:cSld>
  <p:clrMapOvr>
    <a:masterClrMapping/>
  </p:clrMapOvr>
  <p:transition spd="slow">
    <p:wheel/>
  </p:transition>
</p:sld>
</file>

<file path=ppt/theme/theme1.xml><?xml version="1.0" encoding="utf-8"?>
<a:theme xmlns:a="http://schemas.openxmlformats.org/drawingml/2006/main" name="LAGCC powerpoint template -cool2">
  <a:themeElements>
    <a:clrScheme name="LAGCC_palette">
      <a:dk1>
        <a:srgbClr val="000000"/>
      </a:dk1>
      <a:lt1>
        <a:sysClr val="window" lastClr="FFFFFF"/>
      </a:lt1>
      <a:dk2>
        <a:srgbClr val="4A3C31"/>
      </a:dk2>
      <a:lt2>
        <a:srgbClr val="C2C2A0"/>
      </a:lt2>
      <a:accent1>
        <a:srgbClr val="C43024"/>
      </a:accent1>
      <a:accent2>
        <a:srgbClr val="6E273D"/>
      </a:accent2>
      <a:accent3>
        <a:srgbClr val="887B1B"/>
      </a:accent3>
      <a:accent4>
        <a:srgbClr val="ACC0C6"/>
      </a:accent4>
      <a:accent5>
        <a:srgbClr val="C0C0C0"/>
      </a:accent5>
      <a:accent6>
        <a:srgbClr val="808080"/>
      </a:accent6>
      <a:hlink>
        <a:srgbClr val="678BC1"/>
      </a:hlink>
      <a:folHlink>
        <a:srgbClr val="ACC0C6"/>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LongProperties xmlns="http://schemas.microsoft.com/office/2006/metadata/long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C78867B1D7D9746A6C87B3AF1E3D586" ma:contentTypeVersion="0" ma:contentTypeDescription="Create a new document." ma:contentTypeScope="" ma:versionID="a82683802eba24deeacd2918d16d84cc">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4.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C18BA269-721B-4F62-8E93-34699072B806}">
  <ds:schemaRefs>
    <ds:schemaRef ds:uri="http://schemas.microsoft.com/sharepoint/v3/contenttype/forms"/>
  </ds:schemaRefs>
</ds:datastoreItem>
</file>

<file path=customXml/itemProps2.xml><?xml version="1.0" encoding="utf-8"?>
<ds:datastoreItem xmlns:ds="http://schemas.openxmlformats.org/officeDocument/2006/customXml" ds:itemID="{58495B94-AA63-40AF-AF63-05F761580826}">
  <ds:schemaRefs>
    <ds:schemaRef ds:uri="http://schemas.microsoft.com/office/2006/metadata/longProperties"/>
  </ds:schemaRefs>
</ds:datastoreItem>
</file>

<file path=customXml/itemProps3.xml><?xml version="1.0" encoding="utf-8"?>
<ds:datastoreItem xmlns:ds="http://schemas.openxmlformats.org/officeDocument/2006/customXml" ds:itemID="{DE1C0AF7-C510-47A1-88AB-A3F58CC96A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4.xml><?xml version="1.0" encoding="utf-8"?>
<ds:datastoreItem xmlns:ds="http://schemas.openxmlformats.org/officeDocument/2006/customXml" ds:itemID="{F6C157AD-D2B0-4987-812A-BBD0E63BCA0F}">
  <ds:schemaRefs>
    <ds:schemaRef ds:uri="http://schemas.microsoft.com/office/2006/documentManagement/types"/>
    <ds:schemaRef ds:uri="http://www.w3.org/XML/1998/namespace"/>
    <ds:schemaRef ds:uri="http://purl.org/dc/terms/"/>
    <ds:schemaRef ds:uri="http://purl.org/dc/elements/1.1/"/>
    <ds:schemaRef ds:uri="http://schemas.openxmlformats.org/package/2006/metadata/core-properties"/>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1695</TotalTime>
  <Words>931</Words>
  <Application>Microsoft Office PowerPoint</Application>
  <PresentationFormat>On-screen Show (4:3)</PresentationFormat>
  <Paragraphs>87</Paragraphs>
  <Slides>10</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Wingdings</vt:lpstr>
      <vt:lpstr>LAGCC powerpoint template -cool2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CUNY Computer Resource and Equal Opportunity &amp; Non-Discrimination Policy:</vt:lpstr>
      <vt:lpstr>Questions???</vt:lpstr>
    </vt:vector>
  </TitlesOfParts>
  <Company>Laguardia Community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Cindy Busch</dc:creator>
  <cp:lastModifiedBy>Eric</cp:lastModifiedBy>
  <cp:revision>171</cp:revision>
  <cp:lastPrinted>2019-02-07T21:52:21Z</cp:lastPrinted>
  <dcterms:created xsi:type="dcterms:W3CDTF">2011-11-23T15:11:05Z</dcterms:created>
  <dcterms:modified xsi:type="dcterms:W3CDTF">2020-08-24T16:43:02Z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
    <vt:lpwstr>Document</vt:lpwstr>
  </property>
</Properties>
</file>